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drawings/drawing1.xml" ContentType="application/vnd.openxmlformats-officedocument.drawingml.chartshapes+xml"/>
  <Override PartName="/ppt/charts/chart7.xml" ContentType="application/vnd.openxmlformats-officedocument.drawingml.chart+xml"/>
  <Override PartName="/ppt/drawings/drawing2.xml" ContentType="application/vnd.openxmlformats-officedocument.drawingml.chartshapes+xml"/>
  <Override PartName="/ppt/charts/chart8.xml" ContentType="application/vnd.openxmlformats-officedocument.drawingml.chart+xml"/>
  <Override PartName="/ppt/drawings/drawing3.xml" ContentType="application/vnd.openxmlformats-officedocument.drawingml.chartshapes+xml"/>
  <Override PartName="/ppt/charts/chart9.xml" ContentType="application/vnd.openxmlformats-officedocument.drawingml.chart+xml"/>
  <Override PartName="/ppt/drawings/drawing4.xml" ContentType="application/vnd.openxmlformats-officedocument.drawingml.chartshapes+xml"/>
  <Override PartName="/ppt/charts/chart10.xml" ContentType="application/vnd.openxmlformats-officedocument.drawingml.chart+xml"/>
  <Override PartName="/ppt/drawings/drawing5.xml" ContentType="application/vnd.openxmlformats-officedocument.drawingml.chartshapes+xml"/>
  <Override PartName="/ppt/charts/chart11.xml" ContentType="application/vnd.openxmlformats-officedocument.drawingml.chart+xml"/>
  <Override PartName="/ppt/drawings/drawing6.xml" ContentType="application/vnd.openxmlformats-officedocument.drawingml.chartshapes+xml"/>
  <Override PartName="/ppt/notesSlides/notesSlide1.xml" ContentType="application/vnd.openxmlformats-officedocument.presentationml.notesSlide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charts/chart14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5.xml" ContentType="application/vnd.openxmlformats-officedocument.drawingml.chart+xml"/>
  <Override PartName="/ppt/drawings/drawing7.xml" ContentType="application/vnd.openxmlformats-officedocument.drawingml.chartshapes+xml"/>
  <Override PartName="/ppt/charts/chart16.xml" ContentType="application/vnd.openxmlformats-officedocument.drawingml.chart+xml"/>
  <Override PartName="/ppt/drawings/drawing8.xml" ContentType="application/vnd.openxmlformats-officedocument.drawingml.chartshapes+xml"/>
  <Override PartName="/ppt/charts/chart17.xml" ContentType="application/vnd.openxmlformats-officedocument.drawingml.chart+xml"/>
  <Override PartName="/ppt/drawings/drawing9.xml" ContentType="application/vnd.openxmlformats-officedocument.drawingml.chartshapes+xml"/>
  <Override PartName="/ppt/charts/chart18.xml" ContentType="application/vnd.openxmlformats-officedocument.drawingml.chart+xml"/>
  <Override PartName="/ppt/drawings/drawing10.xml" ContentType="application/vnd.openxmlformats-officedocument.drawingml.chartshapes+xml"/>
  <Override PartName="/ppt/charts/chart19.xml" ContentType="application/vnd.openxmlformats-officedocument.drawingml.chart+xml"/>
  <Override PartName="/ppt/drawings/drawing11.xml" ContentType="application/vnd.openxmlformats-officedocument.drawingml.chartshapes+xml"/>
  <Override PartName="/ppt/charts/chart20.xml" ContentType="application/vnd.openxmlformats-officedocument.drawingml.chart+xml"/>
  <Override PartName="/ppt/drawings/drawing12.xml" ContentType="application/vnd.openxmlformats-officedocument.drawingml.chartshapes+xml"/>
  <Override PartName="/ppt/charts/chart21.xml" ContentType="application/vnd.openxmlformats-officedocument.drawingml.chart+xml"/>
  <Override PartName="/ppt/drawings/drawing13.xml" ContentType="application/vnd.openxmlformats-officedocument.drawingml.chartshapes+xml"/>
  <Override PartName="/ppt/charts/chart22.xml" ContentType="application/vnd.openxmlformats-officedocument.drawingml.chart+xml"/>
  <Override PartName="/ppt/drawings/drawing14.xml" ContentType="application/vnd.openxmlformats-officedocument.drawingml.chartshapes+xml"/>
  <Override PartName="/ppt/charts/chart23.xml" ContentType="application/vnd.openxmlformats-officedocument.drawingml.chart+xml"/>
  <Override PartName="/ppt/drawings/drawing15.xml" ContentType="application/vnd.openxmlformats-officedocument.drawingml.chartshapes+xml"/>
  <Override PartName="/ppt/charts/chart24.xml" ContentType="application/vnd.openxmlformats-officedocument.drawingml.chart+xml"/>
  <Override PartName="/ppt/charts/chart25.xml" ContentType="application/vnd.openxmlformats-officedocument.drawingml.chart+xml"/>
  <Override PartName="/ppt/drawings/drawing16.xml" ContentType="application/vnd.openxmlformats-officedocument.drawingml.chartshapes+xml"/>
  <Override PartName="/ppt/charts/chart2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6"/>
  </p:notesMasterIdLst>
  <p:sldIdLst>
    <p:sldId id="256" r:id="rId2"/>
    <p:sldId id="337" r:id="rId3"/>
    <p:sldId id="355" r:id="rId4"/>
    <p:sldId id="349" r:id="rId5"/>
    <p:sldId id="350" r:id="rId6"/>
    <p:sldId id="352" r:id="rId7"/>
    <p:sldId id="353" r:id="rId8"/>
    <p:sldId id="336" r:id="rId9"/>
    <p:sldId id="335" r:id="rId10"/>
    <p:sldId id="338" r:id="rId11"/>
    <p:sldId id="341" r:id="rId12"/>
    <p:sldId id="432" r:id="rId13"/>
    <p:sldId id="423" r:id="rId14"/>
    <p:sldId id="323" r:id="rId15"/>
    <p:sldId id="433" r:id="rId16"/>
    <p:sldId id="321" r:id="rId17"/>
    <p:sldId id="326" r:id="rId18"/>
    <p:sldId id="343" r:id="rId19"/>
    <p:sldId id="522" r:id="rId20"/>
    <p:sldId id="345" r:id="rId21"/>
    <p:sldId id="347" r:id="rId22"/>
    <p:sldId id="348" r:id="rId23"/>
    <p:sldId id="354" r:id="rId24"/>
    <p:sldId id="327" r:id="rId25"/>
    <p:sldId id="276" r:id="rId26"/>
    <p:sldId id="311" r:id="rId27"/>
    <p:sldId id="312" r:id="rId28"/>
    <p:sldId id="313" r:id="rId29"/>
    <p:sldId id="315" r:id="rId30"/>
    <p:sldId id="316" r:id="rId31"/>
    <p:sldId id="314" r:id="rId32"/>
    <p:sldId id="317" r:id="rId33"/>
    <p:sldId id="318" r:id="rId34"/>
    <p:sldId id="319" r:id="rId35"/>
    <p:sldId id="328" r:id="rId36"/>
    <p:sldId id="464" r:id="rId37"/>
    <p:sldId id="333" r:id="rId38"/>
    <p:sldId id="437" r:id="rId39"/>
    <p:sldId id="438" r:id="rId40"/>
    <p:sldId id="492" r:id="rId41"/>
    <p:sldId id="493" r:id="rId42"/>
    <p:sldId id="494" r:id="rId43"/>
    <p:sldId id="495" r:id="rId44"/>
    <p:sldId id="496" r:id="rId45"/>
    <p:sldId id="497" r:id="rId46"/>
    <p:sldId id="498" r:id="rId47"/>
    <p:sldId id="499" r:id="rId48"/>
    <p:sldId id="500" r:id="rId49"/>
    <p:sldId id="501" r:id="rId50"/>
    <p:sldId id="502" r:id="rId51"/>
    <p:sldId id="503" r:id="rId52"/>
    <p:sldId id="504" r:id="rId53"/>
    <p:sldId id="505" r:id="rId54"/>
    <p:sldId id="506" r:id="rId55"/>
    <p:sldId id="507" r:id="rId56"/>
    <p:sldId id="508" r:id="rId57"/>
    <p:sldId id="509" r:id="rId58"/>
    <p:sldId id="510" r:id="rId59"/>
    <p:sldId id="511" r:id="rId60"/>
    <p:sldId id="512" r:id="rId61"/>
    <p:sldId id="513" r:id="rId62"/>
    <p:sldId id="514" r:id="rId63"/>
    <p:sldId id="515" r:id="rId64"/>
    <p:sldId id="516" r:id="rId65"/>
    <p:sldId id="371" r:id="rId66"/>
    <p:sldId id="434" r:id="rId67"/>
    <p:sldId id="435" r:id="rId68"/>
    <p:sldId id="436" r:id="rId69"/>
    <p:sldId id="451" r:id="rId70"/>
    <p:sldId id="452" r:id="rId71"/>
    <p:sldId id="453" r:id="rId72"/>
    <p:sldId id="454" r:id="rId73"/>
    <p:sldId id="455" r:id="rId74"/>
    <p:sldId id="447" r:id="rId75"/>
    <p:sldId id="448" r:id="rId76"/>
    <p:sldId id="449" r:id="rId77"/>
    <p:sldId id="450" r:id="rId78"/>
    <p:sldId id="441" r:id="rId79"/>
    <p:sldId id="442" r:id="rId80"/>
    <p:sldId id="443" r:id="rId81"/>
    <p:sldId id="444" r:id="rId82"/>
    <p:sldId id="445" r:id="rId83"/>
    <p:sldId id="446" r:id="rId84"/>
    <p:sldId id="486" r:id="rId85"/>
    <p:sldId id="487" r:id="rId86"/>
    <p:sldId id="488" r:id="rId87"/>
    <p:sldId id="489" r:id="rId88"/>
    <p:sldId id="490" r:id="rId89"/>
    <p:sldId id="491" r:id="rId90"/>
    <p:sldId id="460" r:id="rId91"/>
    <p:sldId id="461" r:id="rId92"/>
    <p:sldId id="462" r:id="rId93"/>
    <p:sldId id="463" r:id="rId94"/>
    <p:sldId id="465" r:id="rId95"/>
    <p:sldId id="466" r:id="rId96"/>
    <p:sldId id="467" r:id="rId97"/>
    <p:sldId id="468" r:id="rId98"/>
    <p:sldId id="469" r:id="rId99"/>
    <p:sldId id="470" r:id="rId100"/>
    <p:sldId id="456" r:id="rId101"/>
    <p:sldId id="457" r:id="rId102"/>
    <p:sldId id="458" r:id="rId103"/>
    <p:sldId id="459" r:id="rId104"/>
    <p:sldId id="517" r:id="rId105"/>
    <p:sldId id="518" r:id="rId106"/>
    <p:sldId id="519" r:id="rId107"/>
    <p:sldId id="439" r:id="rId108"/>
    <p:sldId id="440" r:id="rId109"/>
    <p:sldId id="471" r:id="rId110"/>
    <p:sldId id="473" r:id="rId111"/>
    <p:sldId id="474" r:id="rId112"/>
    <p:sldId id="475" r:id="rId113"/>
    <p:sldId id="476" r:id="rId114"/>
    <p:sldId id="477" r:id="rId115"/>
    <p:sldId id="478" r:id="rId116"/>
    <p:sldId id="472" r:id="rId117"/>
    <p:sldId id="479" r:id="rId118"/>
    <p:sldId id="480" r:id="rId119"/>
    <p:sldId id="481" r:id="rId120"/>
    <p:sldId id="482" r:id="rId121"/>
    <p:sldId id="483" r:id="rId122"/>
    <p:sldId id="484" r:id="rId123"/>
    <p:sldId id="485" r:id="rId124"/>
    <p:sldId id="520" r:id="rId125"/>
    <p:sldId id="521" r:id="rId126"/>
    <p:sldId id="424" r:id="rId127"/>
    <p:sldId id="425" r:id="rId128"/>
    <p:sldId id="426" r:id="rId129"/>
    <p:sldId id="427" r:id="rId130"/>
    <p:sldId id="428" r:id="rId131"/>
    <p:sldId id="429" r:id="rId132"/>
    <p:sldId id="430" r:id="rId133"/>
    <p:sldId id="431" r:id="rId134"/>
    <p:sldId id="339" r:id="rId135"/>
  </p:sldIdLst>
  <p:sldSz cx="9144000" cy="6858000" type="screen4x3"/>
  <p:notesSz cx="6761163" cy="99425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E6FA6"/>
    <a:srgbClr val="5BA7AD"/>
    <a:srgbClr val="D8BBA8"/>
    <a:srgbClr val="DB8E63"/>
    <a:srgbClr val="BB75BD"/>
    <a:srgbClr val="60619E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732" autoAdjust="0"/>
    <p:restoredTop sz="97669" autoAdjust="0"/>
  </p:normalViewPr>
  <p:slideViewPr>
    <p:cSldViewPr>
      <p:cViewPr varScale="1">
        <p:scale>
          <a:sx n="112" d="100"/>
          <a:sy n="112" d="100"/>
        </p:scale>
        <p:origin x="195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66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63" Type="http://schemas.openxmlformats.org/officeDocument/2006/relationships/slide" Target="slides/slide62.xml"/><Relationship Id="rId84" Type="http://schemas.openxmlformats.org/officeDocument/2006/relationships/slide" Target="slides/slide83.xml"/><Relationship Id="rId138" Type="http://schemas.openxmlformats.org/officeDocument/2006/relationships/viewProps" Target="viewProps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slide" Target="slides/slide127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slide" Target="slides/slide133.xml"/><Relationship Id="rId139" Type="http://schemas.openxmlformats.org/officeDocument/2006/relationships/theme" Target="theme/theme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4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notesMaster" Target="notesMasters/notesMaster1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26" Type="http://schemas.openxmlformats.org/officeDocument/2006/relationships/slide" Target="slides/slide25.xml"/><Relationship Id="rId47" Type="http://schemas.openxmlformats.org/officeDocument/2006/relationships/slide" Target="slides/slide46.xml"/><Relationship Id="rId68" Type="http://schemas.openxmlformats.org/officeDocument/2006/relationships/slide" Target="slides/slide67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_____Microsoft_Excel9.xlsx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_____Microsoft_Excel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1.xlsx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2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3.xlsx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_____Microsoft_Excel14.xlsx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package" Target="../embeddings/_____Microsoft_Excel15.xlsx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.xml"/><Relationship Id="rId1" Type="http://schemas.openxmlformats.org/officeDocument/2006/relationships/package" Target="../embeddings/_____Microsoft_Excel16.xlsx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.xml"/><Relationship Id="rId1" Type="http://schemas.openxmlformats.org/officeDocument/2006/relationships/package" Target="../embeddings/_____Microsoft_Excel17.xlsx"/></Relationships>
</file>

<file path=ppt/charts/_rels/chart1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.xml"/><Relationship Id="rId1" Type="http://schemas.openxmlformats.org/officeDocument/2006/relationships/package" Target="../embeddings/_____Microsoft_Excel18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2.xml"/><Relationship Id="rId1" Type="http://schemas.openxmlformats.org/officeDocument/2006/relationships/package" Target="../embeddings/_____Microsoft_Excel19.xlsx"/></Relationships>
</file>

<file path=ppt/charts/_rels/chart2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3.xml"/><Relationship Id="rId1" Type="http://schemas.openxmlformats.org/officeDocument/2006/relationships/package" Target="../embeddings/_____Microsoft_Excel20.xlsx"/></Relationships>
</file>

<file path=ppt/charts/_rels/chart2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4.xml"/><Relationship Id="rId1" Type="http://schemas.openxmlformats.org/officeDocument/2006/relationships/package" Target="../embeddings/_____Microsoft_Excel21.xlsx"/></Relationships>
</file>

<file path=ppt/charts/_rels/chart2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5.xml"/><Relationship Id="rId1" Type="http://schemas.openxmlformats.org/officeDocument/2006/relationships/package" Target="../embeddings/_____Microsoft_Excel22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3.xlsx"/></Relationships>
</file>

<file path=ppt/charts/_rels/chart2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6.xml"/><Relationship Id="rId1" Type="http://schemas.openxmlformats.org/officeDocument/2006/relationships/package" Target="../embeddings/_____Microsoft_Excel24.xlsx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5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5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6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Excel7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Excel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2345679012345678E-2"/>
                  <c:y val="-0.4096808590085378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BAB-4533-9FFE-FE2272F1B8D7}"/>
                </c:ext>
              </c:extLst>
            </c:dLbl>
            <c:dLbl>
              <c:idx val="1"/>
              <c:layout>
                <c:manualLayout>
                  <c:x val="1.3888888888888888E-2"/>
                  <c:y val="-0.43212912525558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BAB-4533-9FFE-FE2272F1B8D7}"/>
                </c:ext>
              </c:extLst>
            </c:dLbl>
            <c:dLbl>
              <c:idx val="2"/>
              <c:layout>
                <c:manualLayout>
                  <c:x val="6.1728395061728392E-3"/>
                  <c:y val="-0.4405472250982221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BAB-4533-9FFE-FE2272F1B8D7}"/>
                </c:ext>
              </c:extLst>
            </c:dLbl>
            <c:dLbl>
              <c:idx val="3"/>
              <c:layout>
                <c:manualLayout>
                  <c:x val="7.716049382716049E-3"/>
                  <c:y val="-0.4293230919747006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BAB-4533-9FFE-FE2272F1B8D7}"/>
                </c:ext>
              </c:extLst>
            </c:dLbl>
            <c:dLbl>
              <c:idx val="4"/>
              <c:layout>
                <c:manualLayout>
                  <c:x val="3.0864197530864196E-3"/>
                  <c:y val="-0.4349351585364614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BAB-4533-9FFE-FE2272F1B8D7}"/>
                </c:ext>
              </c:extLst>
            </c:dLbl>
            <c:dLbl>
              <c:idx val="5"/>
              <c:layout>
                <c:manualLayout>
                  <c:x val="1.5432098765432098E-3"/>
                  <c:y val="-0.4293230919747005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BAB-4533-9FFE-FE2272F1B8D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2017 год </c:v>
                </c:pt>
                <c:pt idx="1">
                  <c:v>2018  год </c:v>
                </c:pt>
                <c:pt idx="2">
                  <c:v>2019 год оценка</c:v>
                </c:pt>
                <c:pt idx="3">
                  <c:v>2020 год прогноз</c:v>
                </c:pt>
                <c:pt idx="4">
                  <c:v>2021 год прогноз</c:v>
                </c:pt>
                <c:pt idx="5">
                  <c:v>2022 год прогноз</c:v>
                </c:pt>
              </c:strCache>
            </c:strRef>
          </c:cat>
          <c:val>
            <c:numRef>
              <c:f>Лист1!$B$2:$B$7</c:f>
              <c:numCache>
                <c:formatCode>#\ ##0.0</c:formatCode>
                <c:ptCount val="6"/>
                <c:pt idx="0">
                  <c:v>172.13570000000001</c:v>
                </c:pt>
                <c:pt idx="1">
                  <c:v>179.2</c:v>
                </c:pt>
                <c:pt idx="2">
                  <c:v>184.4</c:v>
                </c:pt>
                <c:pt idx="3">
                  <c:v>189.9</c:v>
                </c:pt>
                <c:pt idx="4">
                  <c:v>195.6</c:v>
                </c:pt>
                <c:pt idx="5">
                  <c:v>200.9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BAB-4533-9FFE-FE2272F1B8D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303730176"/>
        <c:axId val="303718808"/>
        <c:axId val="0"/>
      </c:bar3DChart>
      <c:catAx>
        <c:axId val="30373017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303718808"/>
        <c:crosses val="autoZero"/>
        <c:auto val="1"/>
        <c:lblAlgn val="ctr"/>
        <c:lblOffset val="100"/>
        <c:noMultiLvlLbl val="0"/>
      </c:catAx>
      <c:valAx>
        <c:axId val="303718808"/>
        <c:scaling>
          <c:orientation val="minMax"/>
          <c:min val="0"/>
        </c:scaling>
        <c:delete val="0"/>
        <c:axPos val="l"/>
        <c:majorGridlines/>
        <c:numFmt formatCode="#\ ##0.0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30373017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kumimoji="0" lang="ru-RU" sz="1400" b="1" kern="1200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Структура налоговых доходов</a:t>
            </a:r>
            <a:endParaRPr kumimoji="0" lang="ru-RU" sz="1400" b="1" kern="1200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Georgia" panose="02040502050405020303" pitchFamily="18" charset="0"/>
              <a:ea typeface="+mj-ea"/>
              <a:cs typeface="+mj-cs"/>
            </a:endParaRPr>
          </a:p>
        </c:rich>
      </c:tx>
      <c:layout>
        <c:manualLayout>
          <c:xMode val="edge"/>
          <c:yMode val="edge"/>
          <c:x val="9.5389401177647026E-4"/>
          <c:y val="2.1767128755241193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6371760601886109"/>
          <c:y val="0.2614018713699735"/>
          <c:w val="0.65722878705032939"/>
          <c:h val="0.6076375471331299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0.16102800957546073"/>
                  <c:y val="-0.14805554517391387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CF4-4892-926E-04BD929FE186}"/>
                </c:ext>
              </c:extLst>
            </c:dLbl>
            <c:dLbl>
              <c:idx val="1"/>
              <c:layout>
                <c:manualLayout>
                  <c:x val="0.22543921340564518"/>
                  <c:y val="4.3545748580562892E-3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CF4-4892-926E-04BD929FE186}"/>
                </c:ext>
              </c:extLst>
            </c:dLbl>
            <c:dLbl>
              <c:idx val="2"/>
              <c:layout>
                <c:manualLayout>
                  <c:x val="0.16102800957546085"/>
                  <c:y val="0.1219280960255761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CF4-4892-926E-04BD929FE186}"/>
                </c:ext>
              </c:extLst>
            </c:dLbl>
            <c:dLbl>
              <c:idx val="3"/>
              <c:layout>
                <c:manualLayout>
                  <c:x val="6.9012004103768884E-2"/>
                  <c:y val="0.15627403373869739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CF4-4892-926E-04BD929FE186}"/>
                </c:ext>
              </c:extLst>
            </c:dLbl>
            <c:dLbl>
              <c:idx val="4"/>
              <c:layout>
                <c:manualLayout>
                  <c:x val="-0.11962080711319949"/>
                  <c:y val="0.16111926974808269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CF4-4892-926E-04BD929FE186}"/>
                </c:ext>
              </c:extLst>
            </c:dLbl>
            <c:dLbl>
              <c:idx val="5"/>
              <c:layout>
                <c:manualLayout>
                  <c:x val="-0.27144721614149114"/>
                  <c:y val="-2.8304736577365881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CF4-4892-926E-04BD929FE186}"/>
                </c:ext>
              </c:extLst>
            </c:dLbl>
            <c:dLbl>
              <c:idx val="6"/>
              <c:layout>
                <c:manualLayout>
                  <c:x val="-0.23157361377042465"/>
                  <c:y val="-0.11975080859654795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CF4-4892-926E-04BD929FE186}"/>
                </c:ext>
              </c:extLst>
            </c:dLbl>
            <c:dLbl>
              <c:idx val="7"/>
              <c:layout>
                <c:manualLayout>
                  <c:x val="-0.14109120838992764"/>
                  <c:y val="-0.19160129375447674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CF4-4892-926E-04BD929FE186}"/>
                </c:ext>
              </c:extLst>
            </c:dLbl>
            <c:dLbl>
              <c:idx val="8"/>
              <c:layout>
                <c:manualLayout>
                  <c:x val="8.4348005015717584E-2"/>
                  <c:y val="-0.19377858118350488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CF4-4892-926E-04BD929FE18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Лист1!$A$2:$A$10</c:f>
              <c:strCache>
                <c:ptCount val="9"/>
                <c:pt idx="0">
                  <c:v>НДФЛ</c:v>
                </c:pt>
                <c:pt idx="1">
                  <c:v>Акцизы на нефтепродукты</c:v>
                </c:pt>
                <c:pt idx="2">
                  <c:v>УСН</c:v>
                </c:pt>
                <c:pt idx="3">
                  <c:v>ЕНВД</c:v>
                </c:pt>
                <c:pt idx="4">
                  <c:v>Патент</c:v>
                </c:pt>
                <c:pt idx="5">
                  <c:v>Налог на имущество физ.лиц</c:v>
                </c:pt>
                <c:pt idx="6">
                  <c:v>Земельный налог юр.л.</c:v>
                </c:pt>
                <c:pt idx="7">
                  <c:v>Земельный налог физ.л.</c:v>
                </c:pt>
                <c:pt idx="8">
                  <c:v>Госпошлина</c:v>
                </c:pt>
              </c:strCache>
            </c:strRef>
          </c:cat>
          <c:val>
            <c:numRef>
              <c:f>Лист1!$B$2:$B$10</c:f>
              <c:numCache>
                <c:formatCode>#\ ##0.0</c:formatCode>
                <c:ptCount val="9"/>
                <c:pt idx="0">
                  <c:v>1591.5</c:v>
                </c:pt>
                <c:pt idx="1">
                  <c:v>112.7</c:v>
                </c:pt>
                <c:pt idx="2">
                  <c:v>540</c:v>
                </c:pt>
                <c:pt idx="3">
                  <c:v>80</c:v>
                </c:pt>
                <c:pt idx="4">
                  <c:v>44</c:v>
                </c:pt>
                <c:pt idx="5">
                  <c:v>160</c:v>
                </c:pt>
                <c:pt idx="6">
                  <c:v>1570</c:v>
                </c:pt>
                <c:pt idx="7">
                  <c:v>137</c:v>
                </c:pt>
                <c:pt idx="8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8CF4-4892-926E-04BD929FE18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kumimoji="0" lang="ru-RU" sz="1400" b="1" kern="1200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Структура </a:t>
            </a:r>
            <a:r>
              <a:rPr kumimoji="0" lang="ru-RU" sz="1400" b="1" kern="1200" baseline="0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неналоговых до</a:t>
            </a:r>
            <a:r>
              <a:rPr kumimoji="0" lang="ru-RU" sz="1400" b="1" kern="1200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ходов</a:t>
            </a:r>
            <a:endParaRPr kumimoji="0" lang="ru-RU" sz="1400" b="1" kern="1200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Georgia" panose="02040502050405020303" pitchFamily="18" charset="0"/>
              <a:ea typeface="+mj-ea"/>
              <a:cs typeface="+mj-cs"/>
            </a:endParaRPr>
          </a:p>
        </c:rich>
      </c:tx>
      <c:layout>
        <c:manualLayout>
          <c:xMode val="edge"/>
          <c:yMode val="edge"/>
          <c:x val="3.1082571927051829E-4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6918461260537174"/>
          <c:y val="0.17051611474063863"/>
          <c:w val="0.43555969399485711"/>
          <c:h val="0.61086420614511694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-0.29445121750941411"/>
                  <c:y val="-1.0754225140296064E-2"/>
                </c:manualLayout>
              </c:layout>
              <c:tx>
                <c:rich>
                  <a:bodyPr/>
                  <a:lstStyle/>
                  <a:p>
                    <a:fld id="{1BFC4F4E-AAEF-43F8-BEFC-00C13AEDA2E4}" type="CATEGORYNAME">
                      <a:rPr lang="ru-RU"/>
                      <a:pPr/>
                      <a:t>[ИМЯ КАТЕГОРИИ]</a:t>
                    </a:fld>
                    <a:endParaRPr lang="ru-RU" baseline="0" dirty="0"/>
                  </a:p>
                  <a:p>
                    <a:fld id="{31358FCC-F83E-4DFD-92D6-DAA88DCF111D}" type="VALUE">
                      <a:rPr lang="ru-RU"/>
                      <a:pPr/>
                      <a:t>[ЗНАЧЕНИЕ]</a:t>
                    </a:fld>
                    <a:endParaRPr lang="ru-RU" baseline="0" dirty="0"/>
                  </a:p>
                  <a:p>
                    <a:endParaRPr lang="ru-RU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51BE-4E4F-A098-C487D2415477}"/>
                </c:ext>
              </c:extLst>
            </c:dLbl>
            <c:dLbl>
              <c:idx val="1"/>
              <c:layout>
                <c:manualLayout>
                  <c:x val="-0.23924161422639897"/>
                  <c:y val="-0.1161456315151975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1BE-4E4F-A098-C487D2415477}"/>
                </c:ext>
              </c:extLst>
            </c:dLbl>
            <c:dLbl>
              <c:idx val="2"/>
              <c:layout>
                <c:manualLayout>
                  <c:x val="0.17329681030501978"/>
                  <c:y val="-0.2968166138721714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1BE-4E4F-A098-C487D2415477}"/>
                </c:ext>
              </c:extLst>
            </c:dLbl>
            <c:dLbl>
              <c:idx val="3"/>
              <c:layout>
                <c:manualLayout>
                  <c:x val="0.22697281349683995"/>
                  <c:y val="-0.20217943263756602"/>
                </c:manualLayout>
              </c:layout>
              <c:tx>
                <c:rich>
                  <a:bodyPr/>
                  <a:lstStyle/>
                  <a:p>
                    <a:fld id="{D0626A42-C602-4F4D-80C1-E3C2E09974F3}" type="CATEGORYNAME">
                      <a:rPr lang="ru-RU"/>
                      <a:pPr/>
                      <a:t>[ИМЯ КАТЕГОРИИ]</a:t>
                    </a:fld>
                    <a:endParaRPr lang="ru-RU" baseline="0" dirty="0"/>
                  </a:p>
                  <a:p>
                    <a:fld id="{161BFBD0-09B8-4E19-B49A-2E58F6499552}" type="VALUE">
                      <a:rPr lang="ru-RU"/>
                      <a:pPr/>
                      <a:t>[ЗНАЧЕНИЕ]</a:t>
                    </a:fld>
                    <a:endParaRPr lang="ru-RU" baseline="0" dirty="0"/>
                  </a:p>
                  <a:p>
                    <a:endParaRPr lang="ru-RU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51BE-4E4F-A098-C487D2415477}"/>
                </c:ext>
              </c:extLst>
            </c:dLbl>
            <c:dLbl>
              <c:idx val="4"/>
              <c:layout>
                <c:manualLayout>
                  <c:x val="0.21623761285847601"/>
                  <c:y val="-8.3882956094309388E-2"/>
                </c:manualLayout>
              </c:layout>
              <c:tx>
                <c:rich>
                  <a:bodyPr/>
                  <a:lstStyle/>
                  <a:p>
                    <a:fld id="{C29F8CAD-0BF1-4075-AA43-C6923A996860}" type="CATEGORYNAME">
                      <a:rPr lang="ru-RU"/>
                      <a:pPr/>
                      <a:t>[ИМЯ КАТЕГОРИИ]</a:t>
                    </a:fld>
                    <a:r>
                      <a:rPr lang="ru-RU" baseline="0" dirty="0"/>
                      <a:t>
</a:t>
                    </a:r>
                    <a:fld id="{ADEB519F-9628-44CB-B60A-8010270F1BE6}" type="VALUE">
                      <a:rPr lang="ru-RU" baseline="0"/>
                      <a:pPr/>
                      <a:t>[ЗНАЧЕНИЕ]</a:t>
                    </a:fld>
                    <a:r>
                      <a:rPr lang="ru-RU" baseline="0" dirty="0"/>
                      <a:t>
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51BE-4E4F-A098-C487D2415477}"/>
                </c:ext>
              </c:extLst>
            </c:dLbl>
            <c:dLbl>
              <c:idx val="5"/>
              <c:layout>
                <c:manualLayout>
                  <c:x val="0.24077521431759386"/>
                  <c:y val="-1.505591519641457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1BE-4E4F-A098-C487D2415477}"/>
                </c:ext>
              </c:extLst>
            </c:dLbl>
            <c:dLbl>
              <c:idx val="6"/>
              <c:layout>
                <c:manualLayout>
                  <c:x val="0.24537601459117844"/>
                  <c:y val="8.6033801122368511E-2"/>
                </c:manualLayout>
              </c:layout>
              <c:tx>
                <c:rich>
                  <a:bodyPr/>
                  <a:lstStyle/>
                  <a:p>
                    <a:fld id="{E74BFC68-FBFC-4948-9587-CBB1A00A81FB}" type="CATEGORYNAME">
                      <a:rPr lang="ru-RU"/>
                      <a:pPr/>
                      <a:t>[ИМЯ КАТЕГОРИИ]</a:t>
                    </a:fld>
                    <a:r>
                      <a:rPr lang="ru-RU" baseline="0" dirty="0"/>
                      <a:t>
</a:t>
                    </a:r>
                    <a:fld id="{E32CE8B2-592D-44D5-ADAE-B8C208EC2105}" type="VALUE">
                      <a:rPr lang="ru-RU" baseline="0"/>
                      <a:pPr/>
                      <a:t>[ЗНАЧЕНИЕ]</a:t>
                    </a:fld>
                    <a:r>
                      <a:rPr lang="ru-RU" baseline="0" dirty="0"/>
                      <a:t>
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51BE-4E4F-A098-C487D2415477}"/>
                </c:ext>
              </c:extLst>
            </c:dLbl>
            <c:dLbl>
              <c:idx val="7"/>
              <c:layout>
                <c:manualLayout>
                  <c:x val="0.26684641586790642"/>
                  <c:y val="0.1548608420202633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1BE-4E4F-A098-C487D2415477}"/>
                </c:ext>
              </c:extLst>
            </c:dLbl>
            <c:dLbl>
              <c:idx val="8"/>
              <c:layout>
                <c:manualLayout>
                  <c:x val="0.19783441176413763"/>
                  <c:y val="0.2000680479946671"/>
                </c:manualLayout>
              </c:layout>
              <c:tx>
                <c:rich>
                  <a:bodyPr/>
                  <a:lstStyle/>
                  <a:p>
                    <a:fld id="{4479DD91-BDEC-441D-842F-C2FC76B7CDD8}" type="CATEGORYNAME">
                      <a:rPr lang="ru-RU" dirty="0"/>
                      <a:pPr/>
                      <a:t>[ИМЯ КАТЕГОРИИ]</a:t>
                    </a:fld>
                    <a:endParaRPr lang="ru-RU" baseline="0" dirty="0"/>
                  </a:p>
                  <a:p>
                    <a:fld id="{B30E0DA1-6875-4688-B8B1-8F3F7405BAD7}" type="VALUE">
                      <a:rPr lang="ru-RU" dirty="0"/>
                      <a:pPr/>
                      <a:t>[ЗНАЧЕНИЕ]</a:t>
                    </a:fld>
                    <a:endParaRPr lang="ru-RU" baseline="0" dirty="0"/>
                  </a:p>
                  <a:p>
                    <a:endParaRPr lang="ru-RU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51BE-4E4F-A098-C487D2415477}"/>
                </c:ext>
              </c:extLst>
            </c:dLbl>
            <c:dLbl>
              <c:idx val="9"/>
              <c:layout>
                <c:manualLayout>
                  <c:x val="-0.18709921112577357"/>
                  <c:y val="0.12044732157131577"/>
                </c:manualLayout>
              </c:layout>
              <c:tx>
                <c:rich>
                  <a:bodyPr/>
                  <a:lstStyle/>
                  <a:p>
                    <a:fld id="{E4EBAE8B-B420-448E-AC9C-77EC97B3F4B1}" type="CATEGORYNAME">
                      <a:rPr lang="ru-RU"/>
                      <a:pPr/>
                      <a:t>[ИМЯ КАТЕГОРИИ]</a:t>
                    </a:fld>
                    <a:r>
                      <a:rPr lang="ru-RU" baseline="0" dirty="0"/>
                      <a:t>
</a:t>
                    </a:r>
                    <a:fld id="{6CFEA45D-5AB7-4301-B9E5-9ADBB0F1173A}" type="VALUE">
                      <a:rPr lang="ru-RU" baseline="0"/>
                      <a:pPr/>
                      <a:t>[ЗНАЧЕНИЕ]</a:t>
                    </a:fld>
                    <a:r>
                      <a:rPr lang="ru-RU" baseline="0" dirty="0"/>
                      <a:t>
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51BE-4E4F-A098-C487D2415477}"/>
                </c:ext>
              </c:extLst>
            </c:dLbl>
            <c:dLbl>
              <c:idx val="10"/>
              <c:layout>
                <c:manualLayout>
                  <c:x val="1.3802400820753787E-2"/>
                  <c:y val="0.21078281274980287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51BE-4E4F-A098-C487D241547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Лист1!$A$2:$A$12</c:f>
              <c:strCache>
                <c:ptCount val="11"/>
                <c:pt idx="0">
                  <c:v>Дивиденды</c:v>
                </c:pt>
                <c:pt idx="1">
                  <c:v>Аренда земли</c:v>
                </c:pt>
                <c:pt idx="2">
                  <c:v>Аренда имущества</c:v>
                </c:pt>
                <c:pt idx="3">
                  <c:v>Платежи от МУП</c:v>
                </c:pt>
                <c:pt idx="4">
                  <c:v>Сервитут</c:v>
                </c:pt>
                <c:pt idx="5">
                  <c:v>Найм, реклама</c:v>
                </c:pt>
                <c:pt idx="6">
                  <c:v>Плата за негативное воздействие</c:v>
                </c:pt>
                <c:pt idx="7">
                  <c:v>Продажа имущества</c:v>
                </c:pt>
                <c:pt idx="8">
                  <c:v>Продажа земли (с дорезками)</c:v>
                </c:pt>
                <c:pt idx="9">
                  <c:v>Штрафы</c:v>
                </c:pt>
                <c:pt idx="10">
                  <c:v>Прочие платежи (вырубка и проч.)</c:v>
                </c:pt>
              </c:strCache>
            </c:strRef>
          </c:cat>
          <c:val>
            <c:numRef>
              <c:f>Лист1!$B$2:$B$12</c:f>
              <c:numCache>
                <c:formatCode>#\ ##0.0</c:formatCode>
                <c:ptCount val="11"/>
                <c:pt idx="0">
                  <c:v>1.4790000000000001</c:v>
                </c:pt>
                <c:pt idx="1">
                  <c:v>482.5</c:v>
                </c:pt>
                <c:pt idx="2">
                  <c:v>65</c:v>
                </c:pt>
                <c:pt idx="3">
                  <c:v>0.5</c:v>
                </c:pt>
                <c:pt idx="4">
                  <c:v>3</c:v>
                </c:pt>
                <c:pt idx="5">
                  <c:v>40.700000000000003</c:v>
                </c:pt>
                <c:pt idx="6">
                  <c:v>3</c:v>
                </c:pt>
                <c:pt idx="7">
                  <c:v>80</c:v>
                </c:pt>
                <c:pt idx="8">
                  <c:v>50</c:v>
                </c:pt>
                <c:pt idx="9">
                  <c:v>3</c:v>
                </c:pt>
                <c:pt idx="10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51BE-4E4F-A098-C487D24154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19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0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4630640787957063E-2"/>
          <c:y val="3.6945327889307163E-2"/>
          <c:w val="0.63061189417826224"/>
          <c:h val="0.88757710748058039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НДФЛ</c:v>
                </c:pt>
              </c:strCache>
            </c:strRef>
          </c:tx>
          <c:spPr>
            <a:solidFill>
              <a:srgbClr val="6E6FA6"/>
            </a:solidFill>
          </c:spPr>
          <c:invertIfNegative val="0"/>
          <c:dLbls>
            <c:dLbl>
              <c:idx val="0"/>
              <c:layout>
                <c:manualLayout>
                  <c:x val="1.1942701363818881E-2"/>
                  <c:y val="-1.07893660966013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22F-45F7-8B47-F5AE4FFAB52E}"/>
                </c:ext>
              </c:extLst>
            </c:dLbl>
            <c:dLbl>
              <c:idx val="1"/>
              <c:layout>
                <c:manualLayout>
                  <c:x val="1.1942701363818881E-2"/>
                  <c:y val="-3.23668240053944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22F-45F7-8B47-F5AE4FFAB52E}"/>
                </c:ext>
              </c:extLst>
            </c:dLbl>
            <c:dLbl>
              <c:idx val="2"/>
              <c:layout>
                <c:manualLayout>
                  <c:x val="1.343542148802297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22F-45F7-8B47-F5AE4FFAB52E}"/>
                </c:ext>
              </c:extLst>
            </c:dLbl>
            <c:dLbl>
              <c:idx val="3"/>
              <c:layout>
                <c:manualLayout>
                  <c:x val="1.0449863693341522E-2"/>
                  <c:y val="-3.77612946729602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22F-45F7-8B47-F5AE4FFAB52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2018 год (факт)</c:v>
                </c:pt>
                <c:pt idx="1">
                  <c:v>2019 год (факт)</c:v>
                </c:pt>
                <c:pt idx="2">
                  <c:v>2020 год (план)</c:v>
                </c:pt>
                <c:pt idx="3">
                  <c:v>2021 год (план)</c:v>
                </c:pt>
                <c:pt idx="4">
                  <c:v>2022 год (план)</c:v>
                </c:pt>
              </c:strCache>
            </c:strRef>
          </c:cat>
          <c:val>
            <c:numRef>
              <c:f>Лист1!$B$2:$B$6</c:f>
              <c:numCache>
                <c:formatCode>#\ ##0.0</c:formatCode>
                <c:ptCount val="5"/>
                <c:pt idx="0">
                  <c:v>1528.7</c:v>
                </c:pt>
                <c:pt idx="1">
                  <c:v>1440.2</c:v>
                </c:pt>
                <c:pt idx="2">
                  <c:v>1591.5</c:v>
                </c:pt>
                <c:pt idx="3">
                  <c:v>1749.5</c:v>
                </c:pt>
                <c:pt idx="4">
                  <c:v>1923.3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22F-45F7-8B47-F5AE4FFAB52E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Доходы от использования имущества, в т.ч. аренда земли, аренда недвижимости</c:v>
                </c:pt>
              </c:strCache>
            </c:strRef>
          </c:tx>
          <c:spPr>
            <a:solidFill>
              <a:srgbClr val="5BA7AD"/>
            </a:solidFill>
          </c:spPr>
          <c:invertIfNegative val="0"/>
          <c:dLbls>
            <c:dLbl>
              <c:idx val="0"/>
              <c:layout>
                <c:manualLayout>
                  <c:x val="4.47851301143208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22F-45F7-8B47-F5AE4FFAB52E}"/>
                </c:ext>
              </c:extLst>
            </c:dLbl>
            <c:dLbl>
              <c:idx val="1"/>
              <c:layout>
                <c:manualLayout>
                  <c:x val="5.9713506819094406E-3"/>
                  <c:y val="-8.09170600134861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22F-45F7-8B47-F5AE4FFAB52E}"/>
                </c:ext>
              </c:extLst>
            </c:dLbl>
            <c:dLbl>
              <c:idx val="2"/>
              <c:layout>
                <c:manualLayout>
                  <c:x val="7.464188352386800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22F-45F7-8B47-F5AE4FFAB52E}"/>
                </c:ext>
              </c:extLst>
            </c:dLbl>
            <c:dLbl>
              <c:idx val="3"/>
              <c:layout>
                <c:manualLayout>
                  <c:x val="8.9570260228641601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522F-45F7-8B47-F5AE4FFAB52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2018 год (факт)</c:v>
                </c:pt>
                <c:pt idx="1">
                  <c:v>2019 год (факт)</c:v>
                </c:pt>
                <c:pt idx="2">
                  <c:v>2020 год (план)</c:v>
                </c:pt>
                <c:pt idx="3">
                  <c:v>2021 год (план)</c:v>
                </c:pt>
                <c:pt idx="4">
                  <c:v>2022 год (план)</c:v>
                </c:pt>
              </c:strCache>
            </c:strRef>
          </c:cat>
          <c:val>
            <c:numRef>
              <c:f>Лист1!$C$2:$C$6</c:f>
              <c:numCache>
                <c:formatCode>#\ ##0.0</c:formatCode>
                <c:ptCount val="5"/>
                <c:pt idx="0">
                  <c:v>555.6</c:v>
                </c:pt>
                <c:pt idx="1">
                  <c:v>545.20000000000005</c:v>
                </c:pt>
                <c:pt idx="2">
                  <c:v>593.1</c:v>
                </c:pt>
                <c:pt idx="3">
                  <c:v>475.5</c:v>
                </c:pt>
                <c:pt idx="4">
                  <c:v>453.5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522F-45F7-8B47-F5AE4FFAB52E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Налоги на имущество: земельный налог, налог на имущество физических лиц</c:v>
                </c:pt>
              </c:strCache>
            </c:strRef>
          </c:tx>
          <c:spPr>
            <a:solidFill>
              <a:srgbClr val="BB75BD"/>
            </a:solidFill>
          </c:spPr>
          <c:invertIfNegative val="0"/>
          <c:dLbls>
            <c:dLbl>
              <c:idx val="0"/>
              <c:layout>
                <c:manualLayout>
                  <c:x val="1.1942701363818881E-2"/>
                  <c:y val="5.3944706675657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522F-45F7-8B47-F5AE4FFAB52E}"/>
                </c:ext>
              </c:extLst>
            </c:dLbl>
            <c:dLbl>
              <c:idx val="1"/>
              <c:layout>
                <c:manualLayout>
                  <c:x val="8.9570260228641601E-3"/>
                  <c:y val="-5.3944706675657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522F-45F7-8B47-F5AE4FFAB52E}"/>
                </c:ext>
              </c:extLst>
            </c:dLbl>
            <c:dLbl>
              <c:idx val="2"/>
              <c:layout>
                <c:manualLayout>
                  <c:x val="5.9713506819094406E-3"/>
                  <c:y val="-2.697235333782823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522F-45F7-8B47-F5AE4FFAB52E}"/>
                </c:ext>
              </c:extLst>
            </c:dLbl>
            <c:dLbl>
              <c:idx val="3"/>
              <c:layout>
                <c:manualLayout>
                  <c:x val="1.1942701363818881E-2"/>
                  <c:y val="-4.9448743216584735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522F-45F7-8B47-F5AE4FFAB52E}"/>
                </c:ext>
              </c:extLst>
            </c:dLbl>
            <c:dLbl>
              <c:idx val="4"/>
              <c:layout>
                <c:manualLayout>
                  <c:x val="8.9570260228641601E-3"/>
                  <c:y val="-5.3944706675657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522F-45F7-8B47-F5AE4FFAB52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2018 год (факт)</c:v>
                </c:pt>
                <c:pt idx="1">
                  <c:v>2019 год (факт)</c:v>
                </c:pt>
                <c:pt idx="2">
                  <c:v>2020 год (план)</c:v>
                </c:pt>
                <c:pt idx="3">
                  <c:v>2021 год (план)</c:v>
                </c:pt>
                <c:pt idx="4">
                  <c:v>2022 год (план)</c:v>
                </c:pt>
              </c:strCache>
            </c:strRef>
          </c:cat>
          <c:val>
            <c:numRef>
              <c:f>Лист1!$D$2:$D$6</c:f>
              <c:numCache>
                <c:formatCode>#\ ##0.0</c:formatCode>
                <c:ptCount val="5"/>
                <c:pt idx="0">
                  <c:v>1421.2</c:v>
                </c:pt>
                <c:pt idx="1">
                  <c:v>1775.8</c:v>
                </c:pt>
                <c:pt idx="2">
                  <c:v>1867</c:v>
                </c:pt>
                <c:pt idx="3">
                  <c:v>2033.5</c:v>
                </c:pt>
                <c:pt idx="4">
                  <c:v>1950.5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522F-45F7-8B47-F5AE4FFAB52E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Налоги на совокупный доход:УСН, ЕНВД, Патент</c:v>
                </c:pt>
              </c:strCache>
            </c:strRef>
          </c:tx>
          <c:spPr>
            <a:solidFill>
              <a:srgbClr val="DB8E63"/>
            </a:solidFill>
          </c:spPr>
          <c:invertIfNegative val="0"/>
          <c:dLbls>
            <c:dLbl>
              <c:idx val="0"/>
              <c:layout>
                <c:manualLayout>
                  <c:x val="7.464188352386800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522F-45F7-8B47-F5AE4FFAB52E}"/>
                </c:ext>
              </c:extLst>
            </c:dLbl>
            <c:dLbl>
              <c:idx val="1"/>
              <c:layout>
                <c:manualLayout>
                  <c:x val="1.0449863693341522E-2"/>
                  <c:y val="2.69723533378287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522F-45F7-8B47-F5AE4FFAB52E}"/>
                </c:ext>
              </c:extLst>
            </c:dLbl>
            <c:dLbl>
              <c:idx val="2"/>
              <c:layout>
                <c:manualLayout>
                  <c:x val="7.4641883523868004E-3"/>
                  <c:y val="-2.69723533378287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522F-45F7-8B47-F5AE4FFAB52E}"/>
                </c:ext>
              </c:extLst>
            </c:dLbl>
            <c:dLbl>
              <c:idx val="3"/>
              <c:layout>
                <c:manualLayout>
                  <c:x val="8.9570260228641601E-3"/>
                  <c:y val="5.3944706675657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522F-45F7-8B47-F5AE4FFAB52E}"/>
                </c:ext>
              </c:extLst>
            </c:dLbl>
            <c:dLbl>
              <c:idx val="4"/>
              <c:layout>
                <c:manualLayout>
                  <c:x val="5.9713506819094406E-3"/>
                  <c:y val="5.394470667565720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522F-45F7-8B47-F5AE4FFAB52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2018 год (факт)</c:v>
                </c:pt>
                <c:pt idx="1">
                  <c:v>2019 год (факт)</c:v>
                </c:pt>
                <c:pt idx="2">
                  <c:v>2020 год (план)</c:v>
                </c:pt>
                <c:pt idx="3">
                  <c:v>2021 год (план)</c:v>
                </c:pt>
                <c:pt idx="4">
                  <c:v>2022 год (план)</c:v>
                </c:pt>
              </c:strCache>
            </c:strRef>
          </c:cat>
          <c:val>
            <c:numRef>
              <c:f>Лист1!$E$2:$E$6</c:f>
              <c:numCache>
                <c:formatCode>#\ ##0.0</c:formatCode>
                <c:ptCount val="5"/>
                <c:pt idx="0">
                  <c:v>465.4</c:v>
                </c:pt>
                <c:pt idx="1">
                  <c:v>546.6</c:v>
                </c:pt>
                <c:pt idx="2">
                  <c:v>664</c:v>
                </c:pt>
                <c:pt idx="3">
                  <c:v>898</c:v>
                </c:pt>
                <c:pt idx="4">
                  <c:v>920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5-522F-45F7-8B47-F5AE4FFAB52E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Доходы от продажи материальных и нематериальных активов</c:v>
                </c:pt>
              </c:strCache>
            </c:strRef>
          </c:tx>
          <c:spPr>
            <a:solidFill>
              <a:srgbClr val="D8BBA8"/>
            </a:solidFill>
          </c:spPr>
          <c:invertIfNegative val="0"/>
          <c:dLbls>
            <c:dLbl>
              <c:idx val="0"/>
              <c:layout>
                <c:manualLayout>
                  <c:x val="4.47851301143208E-3"/>
                  <c:y val="2.69723533378287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522F-45F7-8B47-F5AE4FFAB52E}"/>
                </c:ext>
              </c:extLst>
            </c:dLbl>
            <c:dLbl>
              <c:idx val="1"/>
              <c:layout>
                <c:manualLayout>
                  <c:x val="1.0449863693341522E-2"/>
                  <c:y val="2.697235333782847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522F-45F7-8B47-F5AE4FFAB52E}"/>
                </c:ext>
              </c:extLst>
            </c:dLbl>
            <c:dLbl>
              <c:idx val="2"/>
              <c:layout>
                <c:manualLayout>
                  <c:x val="7.4641883523868004E-3"/>
                  <c:y val="-2.69723533378287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522F-45F7-8B47-F5AE4FFAB52E}"/>
                </c:ext>
              </c:extLst>
            </c:dLbl>
            <c:dLbl>
              <c:idx val="3"/>
              <c:layout>
                <c:manualLayout>
                  <c:x val="1.343553903429624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522F-45F7-8B47-F5AE4FFAB52E}"/>
                </c:ext>
              </c:extLst>
            </c:dLbl>
            <c:dLbl>
              <c:idx val="4"/>
              <c:layout>
                <c:manualLayout>
                  <c:x val="1.0449863693341522E-2"/>
                  <c:y val="1.0788941335131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522F-45F7-8B47-F5AE4FFAB52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2018 год (факт)</c:v>
                </c:pt>
                <c:pt idx="1">
                  <c:v>2019 год (факт)</c:v>
                </c:pt>
                <c:pt idx="2">
                  <c:v>2020 год (план)</c:v>
                </c:pt>
                <c:pt idx="3">
                  <c:v>2021 год (план)</c:v>
                </c:pt>
                <c:pt idx="4">
                  <c:v>2022 год (план)</c:v>
                </c:pt>
              </c:strCache>
            </c:strRef>
          </c:cat>
          <c:val>
            <c:numRef>
              <c:f>Лист1!$F$2:$F$6</c:f>
              <c:numCache>
                <c:formatCode>#\ ##0.0</c:formatCode>
                <c:ptCount val="5"/>
                <c:pt idx="0">
                  <c:v>185.6</c:v>
                </c:pt>
                <c:pt idx="1">
                  <c:v>175.3</c:v>
                </c:pt>
                <c:pt idx="2">
                  <c:v>130.1</c:v>
                </c:pt>
                <c:pt idx="3">
                  <c:v>70.099999999999994</c:v>
                </c:pt>
                <c:pt idx="4">
                  <c:v>70.099999999999994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B-522F-45F7-8B47-F5AE4FFAB52E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Акцизы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0449863693341522E-2"/>
                  <c:y val="-2.69723533378287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522F-45F7-8B47-F5AE4FFAB52E}"/>
                </c:ext>
              </c:extLst>
            </c:dLbl>
            <c:dLbl>
              <c:idx val="1"/>
              <c:layout>
                <c:manualLayout>
                  <c:x val="1.0449863693341522E-2"/>
                  <c:y val="-8.09170600134861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522F-45F7-8B47-F5AE4FFAB52E}"/>
                </c:ext>
              </c:extLst>
            </c:dLbl>
            <c:dLbl>
              <c:idx val="2"/>
              <c:layout>
                <c:manualLayout>
                  <c:x val="8.9570260228641063E-3"/>
                  <c:y val="-1.61834120026972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522F-45F7-8B47-F5AE4FFAB52E}"/>
                </c:ext>
              </c:extLst>
            </c:dLbl>
            <c:dLbl>
              <c:idx val="3"/>
              <c:layout>
                <c:manualLayout>
                  <c:x val="1.9406889716205682E-2"/>
                  <c:y val="-5.3944706675657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522F-45F7-8B47-F5AE4FFAB52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2018 год (факт)</c:v>
                </c:pt>
                <c:pt idx="1">
                  <c:v>2019 год (факт)</c:v>
                </c:pt>
                <c:pt idx="2">
                  <c:v>2020 год (план)</c:v>
                </c:pt>
                <c:pt idx="3">
                  <c:v>2021 год (план)</c:v>
                </c:pt>
                <c:pt idx="4">
                  <c:v>2022 год (план)</c:v>
                </c:pt>
              </c:strCache>
            </c:strRef>
          </c:cat>
          <c:val>
            <c:numRef>
              <c:f>Лист1!$G$2:$G$6</c:f>
              <c:numCache>
                <c:formatCode>#\ ##0.0</c:formatCode>
                <c:ptCount val="5"/>
                <c:pt idx="0">
                  <c:v>96.6</c:v>
                </c:pt>
                <c:pt idx="1">
                  <c:v>110.6</c:v>
                </c:pt>
                <c:pt idx="2">
                  <c:v>112.7</c:v>
                </c:pt>
                <c:pt idx="3">
                  <c:v>111</c:v>
                </c:pt>
                <c:pt idx="4">
                  <c:v>107.5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0-522F-45F7-8B47-F5AE4FFAB52E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Прочее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0449863693341522E-2"/>
                  <c:y val="-3.50640593391773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522F-45F7-8B47-F5AE4FFAB52E}"/>
                </c:ext>
              </c:extLst>
            </c:dLbl>
            <c:dLbl>
              <c:idx val="1"/>
              <c:layout>
                <c:manualLayout>
                  <c:x val="7.4641883523868004E-3"/>
                  <c:y val="-3.77615070536951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2-522F-45F7-8B47-F5AE4FFAB52E}"/>
                </c:ext>
              </c:extLst>
            </c:dLbl>
            <c:dLbl>
              <c:idx val="2"/>
              <c:layout>
                <c:manualLayout>
                  <c:x val="1.3435421488022976E-2"/>
                  <c:y val="-5.1247471341874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3-522F-45F7-8B47-F5AE4FFAB52E}"/>
                </c:ext>
              </c:extLst>
            </c:dLbl>
            <c:dLbl>
              <c:idx val="3"/>
              <c:layout>
                <c:manualLayout>
                  <c:x val="1.3435539034296241E-2"/>
                  <c:y val="-4.04585300067430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4-522F-45F7-8B47-F5AE4FFAB52E}"/>
                </c:ext>
              </c:extLst>
            </c:dLbl>
            <c:dLbl>
              <c:idx val="4"/>
              <c:layout>
                <c:manualLayout>
                  <c:x val="1.0449863693341522E-2"/>
                  <c:y val="-1.88806473364801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5-522F-45F7-8B47-F5AE4FFAB52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2018 год (факт)</c:v>
                </c:pt>
                <c:pt idx="1">
                  <c:v>2019 год (факт)</c:v>
                </c:pt>
                <c:pt idx="2">
                  <c:v>2020 год (план)</c:v>
                </c:pt>
                <c:pt idx="3">
                  <c:v>2021 год (план)</c:v>
                </c:pt>
                <c:pt idx="4">
                  <c:v>2022 год (план)</c:v>
                </c:pt>
              </c:strCache>
            </c:strRef>
          </c:cat>
          <c:val>
            <c:numRef>
              <c:f>Лист1!$H$2:$H$6</c:f>
              <c:numCache>
                <c:formatCode>#\ ##0.0</c:formatCode>
                <c:ptCount val="5"/>
                <c:pt idx="0">
                  <c:v>126.00000000000063</c:v>
                </c:pt>
                <c:pt idx="1">
                  <c:v>219.6</c:v>
                </c:pt>
                <c:pt idx="2">
                  <c:v>40.5</c:v>
                </c:pt>
                <c:pt idx="3">
                  <c:v>40.200000000000003</c:v>
                </c:pt>
                <c:pt idx="4">
                  <c:v>40.200000000000003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6-522F-45F7-8B47-F5AE4FFAB52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510071832"/>
        <c:axId val="503990560"/>
        <c:axId val="0"/>
      </c:bar3DChart>
      <c:catAx>
        <c:axId val="51007183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9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503990560"/>
        <c:crosses val="autoZero"/>
        <c:auto val="1"/>
        <c:lblAlgn val="ctr"/>
        <c:lblOffset val="100"/>
        <c:noMultiLvlLbl val="0"/>
      </c:catAx>
      <c:valAx>
        <c:axId val="503990560"/>
        <c:scaling>
          <c:orientation val="minMax"/>
        </c:scaling>
        <c:delete val="0"/>
        <c:axPos val="l"/>
        <c:majorGridlines/>
        <c:numFmt formatCode="#\ ##0.0" sourceLinked="1"/>
        <c:majorTickMark val="out"/>
        <c:minorTickMark val="none"/>
        <c:tickLblPos val="nextTo"/>
        <c:txPr>
          <a:bodyPr/>
          <a:lstStyle/>
          <a:p>
            <a:pPr>
              <a:defRPr sz="10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51007183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8885785928488605"/>
          <c:y val="5.2978586712399335E-2"/>
          <c:w val="0.21114214071511392"/>
          <c:h val="0.84018455885866594"/>
        </c:manualLayout>
      </c:layout>
      <c:overlay val="0"/>
      <c:txPr>
        <a:bodyPr/>
        <a:lstStyle/>
        <a:p>
          <a:pPr>
            <a:defRPr sz="10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2019 год факт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-6.018518518518521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C62-4F6F-B0D2-EE67396F86FF}"/>
                </c:ext>
              </c:extLst>
            </c:dLbl>
            <c:dLbl>
              <c:idx val="3"/>
              <c:layout>
                <c:manualLayout>
                  <c:x val="-1.2345679012345678E-2"/>
                  <c:y val="-1.76867131998984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C62-4F6F-B0D2-EE67396F86FF}"/>
                </c:ext>
              </c:extLst>
            </c:dLbl>
            <c:dLbl>
              <c:idx val="4"/>
              <c:layout>
                <c:manualLayout>
                  <c:x val="-3.5493827160493825E-2"/>
                  <c:y val="-1.26333665713560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C62-4F6F-B0D2-EE67396F86FF}"/>
                </c:ext>
              </c:extLst>
            </c:dLbl>
            <c:numFmt formatCode="#,##0.0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Среднее по Московской области</c:v>
                </c:pt>
                <c:pt idx="1">
                  <c:v>г.о.Домодедово</c:v>
                </c:pt>
                <c:pt idx="2">
                  <c:v>г.о.Лосино-Петрвоский</c:v>
                </c:pt>
                <c:pt idx="3">
                  <c:v>г.о.Реутов</c:v>
                </c:pt>
                <c:pt idx="4">
                  <c:v>г.о.Протвино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20833.8</c:v>
                </c:pt>
                <c:pt idx="1">
                  <c:v>28529.9</c:v>
                </c:pt>
                <c:pt idx="2">
                  <c:v>33029.9</c:v>
                </c:pt>
                <c:pt idx="3">
                  <c:v>15545</c:v>
                </c:pt>
                <c:pt idx="4">
                  <c:v>19389.099999999999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C62-4F6F-B0D2-EE67396F86F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2020 год план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2.4691358024691329E-2"/>
                  <c:y val="-5.053346628542462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C62-4F6F-B0D2-EE67396F86FF}"/>
                </c:ext>
              </c:extLst>
            </c:dLbl>
            <c:dLbl>
              <c:idx val="2"/>
              <c:layout>
                <c:manualLayout>
                  <c:x val="4.6296296296296294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C62-4F6F-B0D2-EE67396F86FF}"/>
                </c:ext>
              </c:extLst>
            </c:dLbl>
            <c:dLbl>
              <c:idx val="3"/>
              <c:layout>
                <c:manualLayout>
                  <c:x val="2.3148148148148147E-2"/>
                  <c:y val="5.053346628542323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C62-4F6F-B0D2-EE67396F86FF}"/>
                </c:ext>
              </c:extLst>
            </c:dLbl>
            <c:numFmt formatCode="#,##0.0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Среднее по Московской области</c:v>
                </c:pt>
                <c:pt idx="1">
                  <c:v>г.о.Домодедово</c:v>
                </c:pt>
                <c:pt idx="2">
                  <c:v>г.о.Лосино-Петрвоский</c:v>
                </c:pt>
                <c:pt idx="3">
                  <c:v>г.о.Реутов</c:v>
                </c:pt>
                <c:pt idx="4">
                  <c:v>г.о.Протвино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17910.560000000001</c:v>
                </c:pt>
                <c:pt idx="1">
                  <c:v>28456.1</c:v>
                </c:pt>
                <c:pt idx="2">
                  <c:v>32964.199999999997</c:v>
                </c:pt>
                <c:pt idx="3">
                  <c:v>14719.3</c:v>
                </c:pt>
                <c:pt idx="4">
                  <c:v>18714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9C62-4F6F-B0D2-EE67396F86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52044296"/>
        <c:axId val="507091016"/>
      </c:barChart>
      <c:catAx>
        <c:axId val="4520442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507091016"/>
        <c:crosses val="autoZero"/>
        <c:auto val="1"/>
        <c:lblAlgn val="ctr"/>
        <c:lblOffset val="100"/>
        <c:noMultiLvlLbl val="0"/>
      </c:catAx>
      <c:valAx>
        <c:axId val="5070910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4520442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0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4630640787957063E-2"/>
          <c:y val="3.6945327889307163E-2"/>
          <c:w val="0.63061189417826224"/>
          <c:h val="0.88757710748058039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Субсидии</c:v>
                </c:pt>
              </c:strCache>
            </c:strRef>
          </c:tx>
          <c:spPr>
            <a:solidFill>
              <a:srgbClr val="6E6FA6"/>
            </a:solidFill>
          </c:spPr>
          <c:invertIfNegative val="0"/>
          <c:dLbls>
            <c:dLbl>
              <c:idx val="0"/>
              <c:layout>
                <c:manualLayout>
                  <c:x val="1.1942701363818881E-2"/>
                  <c:y val="-1.07893660966013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60A-4A44-8D43-A82D437DF511}"/>
                </c:ext>
              </c:extLst>
            </c:dLbl>
            <c:dLbl>
              <c:idx val="1"/>
              <c:layout>
                <c:manualLayout>
                  <c:x val="1.1942701363818881E-2"/>
                  <c:y val="-3.23668240053944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60A-4A44-8D43-A82D437DF511}"/>
                </c:ext>
              </c:extLst>
            </c:dLbl>
            <c:dLbl>
              <c:idx val="2"/>
              <c:layout>
                <c:manualLayout>
                  <c:x val="1.343542148802297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60A-4A44-8D43-A82D437DF511}"/>
                </c:ext>
              </c:extLst>
            </c:dLbl>
            <c:dLbl>
              <c:idx val="3"/>
              <c:layout>
                <c:manualLayout>
                  <c:x val="1.0449863693341522E-2"/>
                  <c:y val="-3.77612946729602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60A-4A44-8D43-A82D437DF51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2018 год (факт)</c:v>
                </c:pt>
                <c:pt idx="1">
                  <c:v>2019 год (факт)</c:v>
                </c:pt>
                <c:pt idx="2">
                  <c:v>2020 год (план)</c:v>
                </c:pt>
                <c:pt idx="3">
                  <c:v>2021 год (план)</c:v>
                </c:pt>
                <c:pt idx="4">
                  <c:v>2022 год (план)</c:v>
                </c:pt>
              </c:strCache>
            </c:strRef>
          </c:cat>
          <c:val>
            <c:numRef>
              <c:f>Лист1!$B$2:$B$6</c:f>
              <c:numCache>
                <c:formatCode>#\ ##0.0</c:formatCode>
                <c:ptCount val="5"/>
                <c:pt idx="0">
                  <c:v>585.1</c:v>
                </c:pt>
                <c:pt idx="1">
                  <c:v>4041.6</c:v>
                </c:pt>
                <c:pt idx="2">
                  <c:v>711.1</c:v>
                </c:pt>
                <c:pt idx="3">
                  <c:v>599.9</c:v>
                </c:pt>
                <c:pt idx="4">
                  <c:v>1143.2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60A-4A44-8D43-A82D437DF51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Субвенции</c:v>
                </c:pt>
              </c:strCache>
            </c:strRef>
          </c:tx>
          <c:spPr>
            <a:solidFill>
              <a:srgbClr val="5BA7AD"/>
            </a:solidFill>
          </c:spPr>
          <c:invertIfNegative val="0"/>
          <c:dLbls>
            <c:dLbl>
              <c:idx val="0"/>
              <c:layout>
                <c:manualLayout>
                  <c:x val="4.47851301143208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60A-4A44-8D43-A82D437DF511}"/>
                </c:ext>
              </c:extLst>
            </c:dLbl>
            <c:dLbl>
              <c:idx val="1"/>
              <c:layout>
                <c:manualLayout>
                  <c:x val="5.9713506819094406E-3"/>
                  <c:y val="-8.09170600134861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60A-4A44-8D43-A82D437DF511}"/>
                </c:ext>
              </c:extLst>
            </c:dLbl>
            <c:dLbl>
              <c:idx val="2"/>
              <c:layout>
                <c:manualLayout>
                  <c:x val="7.464188352386800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60A-4A44-8D43-A82D437DF511}"/>
                </c:ext>
              </c:extLst>
            </c:dLbl>
            <c:dLbl>
              <c:idx val="3"/>
              <c:layout>
                <c:manualLayout>
                  <c:x val="8.9570260228641601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060A-4A44-8D43-A82D437DF51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2018 год (факт)</c:v>
                </c:pt>
                <c:pt idx="1">
                  <c:v>2019 год (факт)</c:v>
                </c:pt>
                <c:pt idx="2">
                  <c:v>2020 год (план)</c:v>
                </c:pt>
                <c:pt idx="3">
                  <c:v>2021 год (план)</c:v>
                </c:pt>
                <c:pt idx="4">
                  <c:v>2022 год (план)</c:v>
                </c:pt>
              </c:strCache>
            </c:strRef>
          </c:cat>
          <c:val>
            <c:numRef>
              <c:f>Лист1!$C$2:$C$6</c:f>
              <c:numCache>
                <c:formatCode>#\ ##0.0</c:formatCode>
                <c:ptCount val="5"/>
                <c:pt idx="0">
                  <c:v>2547.1</c:v>
                </c:pt>
                <c:pt idx="1">
                  <c:v>2829.3</c:v>
                </c:pt>
                <c:pt idx="2">
                  <c:v>3020.6</c:v>
                </c:pt>
                <c:pt idx="3">
                  <c:v>2990.5</c:v>
                </c:pt>
                <c:pt idx="4">
                  <c:v>2964.3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060A-4A44-8D43-A82D437DF511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Иные межбюджетные трансферты</c:v>
                </c:pt>
              </c:strCache>
            </c:strRef>
          </c:tx>
          <c:spPr>
            <a:solidFill>
              <a:srgbClr val="BB75BD"/>
            </a:solidFill>
          </c:spPr>
          <c:invertIfNegative val="0"/>
          <c:dLbls>
            <c:dLbl>
              <c:idx val="0"/>
              <c:layout>
                <c:manualLayout>
                  <c:x val="1.1942701363818881E-2"/>
                  <c:y val="5.3944706675657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060A-4A44-8D43-A82D437DF511}"/>
                </c:ext>
              </c:extLst>
            </c:dLbl>
            <c:dLbl>
              <c:idx val="1"/>
              <c:layout>
                <c:manualLayout>
                  <c:x val="8.9570260228641601E-3"/>
                  <c:y val="-5.3944706675657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060A-4A44-8D43-A82D437DF511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060A-4A44-8D43-A82D437DF511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060A-4A44-8D43-A82D437DF51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2018 год (факт)</c:v>
                </c:pt>
                <c:pt idx="1">
                  <c:v>2019 год (факт)</c:v>
                </c:pt>
                <c:pt idx="2">
                  <c:v>2020 год (план)</c:v>
                </c:pt>
                <c:pt idx="3">
                  <c:v>2021 год (план)</c:v>
                </c:pt>
                <c:pt idx="4">
                  <c:v>2022 год (план)</c:v>
                </c:pt>
              </c:strCache>
            </c:strRef>
          </c:cat>
          <c:val>
            <c:numRef>
              <c:f>Лист1!$D$2:$D$6</c:f>
              <c:numCache>
                <c:formatCode>#\ ##0.0</c:formatCode>
                <c:ptCount val="5"/>
                <c:pt idx="0">
                  <c:v>16.2</c:v>
                </c:pt>
                <c:pt idx="1">
                  <c:v>351.3</c:v>
                </c:pt>
                <c:pt idx="2">
                  <c:v>0</c:v>
                </c:pt>
                <c:pt idx="3">
                  <c:v>0</c:v>
                </c:pt>
                <c:pt idx="4">
                  <c:v>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060A-4A44-8D43-A82D437DF51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551972976"/>
        <c:axId val="551967096"/>
        <c:axId val="0"/>
      </c:bar3DChart>
      <c:catAx>
        <c:axId val="55197297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9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551967096"/>
        <c:crosses val="autoZero"/>
        <c:auto val="1"/>
        <c:lblAlgn val="ctr"/>
        <c:lblOffset val="100"/>
        <c:noMultiLvlLbl val="0"/>
      </c:catAx>
      <c:valAx>
        <c:axId val="551967096"/>
        <c:scaling>
          <c:orientation val="minMax"/>
        </c:scaling>
        <c:delete val="0"/>
        <c:axPos val="l"/>
        <c:majorGridlines/>
        <c:numFmt formatCode="#\ ##0.0" sourceLinked="1"/>
        <c:majorTickMark val="out"/>
        <c:minorTickMark val="none"/>
        <c:tickLblPos val="nextTo"/>
        <c:txPr>
          <a:bodyPr/>
          <a:lstStyle/>
          <a:p>
            <a:pPr>
              <a:defRPr sz="10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55197297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8885785928488605"/>
          <c:y val="5.2978586712399335E-2"/>
          <c:w val="0.21114214071511392"/>
          <c:h val="0.84018455885866594"/>
        </c:manualLayout>
      </c:layout>
      <c:overlay val="0"/>
      <c:txPr>
        <a:bodyPr/>
        <a:lstStyle/>
        <a:p>
          <a:pPr>
            <a:defRPr sz="12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l" rtl="0">
              <a:defRPr sz="14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kumimoji="0" lang="ru-RU" sz="1200" b="1" i="0" u="none" strike="noStrike" kern="1200" baseline="0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Разделы бюджета (11)</a:t>
            </a:r>
            <a:endParaRPr kumimoji="0" lang="ru-RU" sz="1200" b="1" i="0" u="none" strike="noStrike" kern="1200" baseline="0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Georgia" panose="02040502050405020303" pitchFamily="18" charset="0"/>
              <a:ea typeface="+mj-ea"/>
              <a:cs typeface="+mj-cs"/>
            </a:endParaRPr>
          </a:p>
        </c:rich>
      </c:tx>
      <c:layout>
        <c:manualLayout>
          <c:xMode val="edge"/>
          <c:yMode val="edge"/>
          <c:x val="3.108257192705184E-4"/>
          <c:y val="1.2905070168355282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6918461260537174"/>
          <c:y val="0.17051611474063863"/>
          <c:w val="0.43555969399485711"/>
          <c:h val="0.61086420614511694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-0.30902041837576533"/>
                  <c:y val="0.16131346178337908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3083748572665111"/>
                      <c:h val="0.1449669548911909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0510-4819-A747-2F7FB65FBB14}"/>
                </c:ext>
              </c:extLst>
            </c:dLbl>
            <c:dLbl>
              <c:idx val="1"/>
              <c:layout>
                <c:manualLayout>
                  <c:x val="-0.26838001595910144"/>
                  <c:y val="1.9357605252532838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510-4819-A747-2F7FB65FBB14}"/>
                </c:ext>
              </c:extLst>
            </c:dLbl>
            <c:dLbl>
              <c:idx val="2"/>
              <c:layout>
                <c:manualLayout>
                  <c:x val="-0.25917841541193221"/>
                  <c:y val="-0.12259816659937521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510-4819-A747-2F7FB65FBB14}"/>
                </c:ext>
              </c:extLst>
            </c:dLbl>
            <c:dLbl>
              <c:idx val="3"/>
              <c:layout>
                <c:manualLayout>
                  <c:x val="-0.23924161422639897"/>
                  <c:y val="-0.1656150671605594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510-4819-A747-2F7FB65FBB14}"/>
                </c:ext>
              </c:extLst>
            </c:dLbl>
            <c:dLbl>
              <c:idx val="4"/>
              <c:layout>
                <c:manualLayout>
                  <c:x val="-0.17636401048740952"/>
                  <c:y val="-0.25810140336710558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510-4819-A747-2F7FB65FBB14}"/>
                </c:ext>
              </c:extLst>
            </c:dLbl>
            <c:dLbl>
              <c:idx val="5"/>
              <c:layout>
                <c:manualLayout>
                  <c:x val="0.28064881668866032"/>
                  <c:y val="-4.9469435645361895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510-4819-A747-2F7FB65FBB14}"/>
                </c:ext>
              </c:extLst>
            </c:dLbl>
            <c:dLbl>
              <c:idx val="6"/>
              <c:layout>
                <c:manualLayout>
                  <c:x val="0.27179064595718866"/>
                  <c:y val="-0.16131337710444096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510-4819-A747-2F7FB65FBB14}"/>
                </c:ext>
              </c:extLst>
            </c:dLbl>
            <c:dLbl>
              <c:idx val="7"/>
              <c:layout>
                <c:manualLayout>
                  <c:x val="0.32464611272226324"/>
                  <c:y val="-1.505591519641457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510-4819-A747-2F7FB65FBB14}"/>
                </c:ext>
              </c:extLst>
            </c:dLbl>
            <c:dLbl>
              <c:idx val="8"/>
              <c:layout>
                <c:manualLayout>
                  <c:x val="0.27483562705164294"/>
                  <c:y val="0.16346422213250017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0510-4819-A747-2F7FB65FBB14}"/>
                </c:ext>
              </c:extLst>
            </c:dLbl>
            <c:dLbl>
              <c:idx val="9"/>
              <c:layout>
                <c:manualLayout>
                  <c:x val="3.9873602371066443E-2"/>
                  <c:y val="0.19357605252532917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0510-4819-A747-2F7FB65FBB14}"/>
                </c:ext>
              </c:extLst>
            </c:dLbl>
            <c:dLbl>
              <c:idx val="10"/>
              <c:layout>
                <c:manualLayout>
                  <c:x val="-0.15182640902829167"/>
                  <c:y val="0.15916253207638176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0510-4819-A747-2F7FB65FBB14}"/>
                </c:ext>
              </c:extLst>
            </c:dLbl>
            <c:numFmt formatCode="General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Лист1!$A$2:$A$12</c:f>
              <c:strCache>
                <c:ptCount val="11"/>
                <c:pt idx="0">
                  <c:v>Общегосударственные расходы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 и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Средства массовой информации </c:v>
                </c:pt>
                <c:pt idx="10">
                  <c:v>Обслуживание муниципального долга</c:v>
                </c:pt>
              </c:strCache>
            </c:strRef>
          </c:cat>
          <c:val>
            <c:numRef>
              <c:f>Лист1!$B$2:$B$12</c:f>
              <c:numCache>
                <c:formatCode>#,##0.0</c:formatCode>
                <c:ptCount val="11"/>
                <c:pt idx="0">
                  <c:v>1477.6</c:v>
                </c:pt>
                <c:pt idx="1">
                  <c:v>83.6</c:v>
                </c:pt>
                <c:pt idx="2">
                  <c:v>616.9</c:v>
                </c:pt>
                <c:pt idx="3">
                  <c:v>853.6</c:v>
                </c:pt>
                <c:pt idx="4">
                  <c:v>105.374</c:v>
                </c:pt>
                <c:pt idx="5">
                  <c:v>4575.6000000000004</c:v>
                </c:pt>
                <c:pt idx="6">
                  <c:v>793.5</c:v>
                </c:pt>
                <c:pt idx="7">
                  <c:v>271.89999999999998</c:v>
                </c:pt>
                <c:pt idx="8">
                  <c:v>214</c:v>
                </c:pt>
                <c:pt idx="9">
                  <c:v>67.400000000000006</c:v>
                </c:pt>
                <c:pt idx="10">
                  <c:v>106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0510-4819-A747-2F7FB65FBB1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17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292374997801915"/>
          <c:y val="0.20975015217790388"/>
          <c:w val="0.50028659373616835"/>
          <c:h val="0.73826780826550309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-0.20431963357905814"/>
                  <c:y val="9.3931103783259945E-2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8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fld id="{03B70335-3575-460D-991A-6E6DF8B4FD32}" type="CATEGORYNAME">
                      <a:rPr lang="ru-RU" sz="800" dirty="0"/>
                      <a:pPr>
                        <a:defRPr sz="8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[ИМЯ КАТЕГОРИИ]</a:t>
                    </a:fld>
                    <a:endParaRPr lang="ru-RU" sz="800" baseline="0" dirty="0"/>
                  </a:p>
                  <a:p>
                    <a:pPr>
                      <a:defRPr sz="8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fld id="{168FE761-CEB9-4C68-B9AC-BCACF2DBB16C}" type="VALUE">
                      <a:rPr lang="ru-RU" sz="800" dirty="0"/>
                      <a:pPr>
                        <a:defRPr sz="8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[ЗНАЧЕНИЕ]</a:t>
                    </a:fld>
                    <a:endParaRPr lang="ru-RU" sz="800" baseline="0" dirty="0"/>
                  </a:p>
                  <a:p>
                    <a:pPr>
                      <a:defRPr sz="8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endParaRPr lang="ru-RU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4238010485738967"/>
                      <c:h val="0.2734647285436056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3738-488D-8E95-94AA69552327}"/>
                </c:ext>
              </c:extLst>
            </c:dLbl>
            <c:dLbl>
              <c:idx val="1"/>
              <c:layout>
                <c:manualLayout>
                  <c:x val="-0.1841252511904303"/>
                  <c:y val="-0.24461483461954145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8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5649241443250137"/>
                      <c:h val="0.3137832462134962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3738-488D-8E95-94AA69552327}"/>
                </c:ext>
              </c:extLst>
            </c:dLbl>
            <c:dLbl>
              <c:idx val="2"/>
              <c:layout>
                <c:manualLayout>
                  <c:x val="0.14288979197815699"/>
                  <c:y val="-0.17619028102568549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3287686608627065"/>
                      <c:h val="0.2121104625242069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3738-488D-8E95-94AA69552327}"/>
                </c:ext>
              </c:extLst>
            </c:dLbl>
            <c:dLbl>
              <c:idx val="3"/>
              <c:layout>
                <c:manualLayout>
                  <c:x val="0.22129825465911238"/>
                  <c:y val="-0.14575344280940425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151770838750616"/>
                      <c:h val="0.4943400862134410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3738-488D-8E95-94AA69552327}"/>
                </c:ext>
              </c:extLst>
            </c:dLbl>
            <c:dLbl>
              <c:idx val="4"/>
              <c:layout>
                <c:manualLayout>
                  <c:x val="0.21619858850714221"/>
                  <c:y val="0.1441476035948492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8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424620048167202"/>
                      <c:h val="0.2261342947572124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3738-488D-8E95-94AA69552327}"/>
                </c:ext>
              </c:extLst>
            </c:dLbl>
            <c:dLbl>
              <c:idx val="5"/>
              <c:layout>
                <c:manualLayout>
                  <c:x val="-0.37181421692003025"/>
                  <c:y val="-7.177220658650813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8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5722891543726312"/>
                      <c:h val="0.2366521689319664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3738-488D-8E95-94AA6955232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Функционирование высшего должностного лица</c:v>
                </c:pt>
                <c:pt idx="1">
                  <c:v>Функционирование законодательных (представительных) органов </c:v>
                </c:pt>
                <c:pt idx="2">
                  <c:v>Функционирование местных администраций</c:v>
                </c:pt>
                <c:pt idx="3">
                  <c:v>Обеспечение деятельности финансовых органов и органов финансового (финансово-бюджетного) надзора</c:v>
                </c:pt>
                <c:pt idx="4">
                  <c:v>Резервные фонды</c:v>
                </c:pt>
                <c:pt idx="5">
                  <c:v>Другие общегосударственные вопросы</c:v>
                </c:pt>
              </c:strCache>
            </c:strRef>
          </c:cat>
          <c:val>
            <c:numRef>
              <c:f>Лист1!$B$2:$B$7</c:f>
              <c:numCache>
                <c:formatCode>#,##0.0_ ;[Red]\-#,##0.0\ </c:formatCode>
                <c:ptCount val="6"/>
                <c:pt idx="0">
                  <c:v>4.2</c:v>
                </c:pt>
                <c:pt idx="1">
                  <c:v>12</c:v>
                </c:pt>
                <c:pt idx="2">
                  <c:v>418.6</c:v>
                </c:pt>
                <c:pt idx="3">
                  <c:v>40.4</c:v>
                </c:pt>
                <c:pt idx="4">
                  <c:v>7</c:v>
                </c:pt>
                <c:pt idx="5">
                  <c:v>995.3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738-488D-8E95-94AA695523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294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0.24849191875189203"/>
                  <c:y val="9.5689309620467563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0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506615622023524"/>
                      <c:h val="0.7320232185965769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B60C-460F-AF4B-FF997EC9AD4F}"/>
                </c:ext>
              </c:extLst>
            </c:dLbl>
            <c:dLbl>
              <c:idx val="1"/>
              <c:layout>
                <c:manualLayout>
                  <c:x val="-0.21684436306179256"/>
                  <c:y val="-0.2440077395321922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0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5168011695474651"/>
                      <c:h val="0.56935139224178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B60C-460F-AF4B-FF997EC9AD4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Защита населения и территории от  чрезвычайных ситуаций природного и техногенного характера, гражданская оборона</c:v>
                </c:pt>
                <c:pt idx="1">
                  <c:v>Другие вопросы в области национальной безопасности и правоохранительной деятельности</c:v>
                </c:pt>
              </c:strCache>
            </c:strRef>
          </c:cat>
          <c:val>
            <c:numRef>
              <c:f>Лист1!$B$2:$B$3</c:f>
              <c:numCache>
                <c:formatCode>#,##0.0_ ;[Red]\-#,##0.0\ </c:formatCode>
                <c:ptCount val="2"/>
                <c:pt idx="0">
                  <c:v>28.3</c:v>
                </c:pt>
                <c:pt idx="1">
                  <c:v>55.3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60C-460F-AF4B-FF997EC9AD4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5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9899472465525384"/>
          <c:y val="0.2150354971953182"/>
          <c:w val="0.40704962379047177"/>
          <c:h val="0.77013206120193123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0.23594257585939452"/>
                  <c:y val="-0.19641233712940817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10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fld id="{737E5F5C-239D-4E97-BC4C-2270931320E7}" type="CATEGORYNAME">
                      <a:rPr lang="ru-RU"/>
                      <a:pPr>
                        <a:defRPr sz="10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[ИМЯ КАТЕГОРИИ]</a:t>
                    </a:fld>
                    <a:endParaRPr lang="ru-RU" baseline="0" dirty="0"/>
                  </a:p>
                  <a:p>
                    <a:pPr>
                      <a:defRPr sz="10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fld id="{01BFDE1C-ECF9-4F60-9217-5D4A9300D8BD}" type="VALUE">
                      <a:rPr lang="ru-RU"/>
                      <a:pPr>
                        <a:defRPr sz="10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[ЗНАЧЕНИЕ]</a:t>
                    </a:fld>
                    <a:endParaRPr lang="ru-RU" baseline="0" dirty="0"/>
                  </a:p>
                  <a:p>
                    <a:pPr>
                      <a:defRPr sz="10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endParaRPr lang="ru-RU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5522161581537741"/>
                      <c:h val="0.27863559729428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9BBA-497C-8CC1-A0216EA2A963}"/>
                </c:ext>
              </c:extLst>
            </c:dLbl>
            <c:dLbl>
              <c:idx val="1"/>
              <c:layout>
                <c:manualLayout>
                  <c:x val="0.3312729095399578"/>
                  <c:y val="-6.191902162095222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0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3026890097448995"/>
                      <c:h val="0.229100379997523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9BBA-497C-8CC1-A0216EA2A963}"/>
                </c:ext>
              </c:extLst>
            </c:dLbl>
            <c:dLbl>
              <c:idx val="2"/>
              <c:layout>
                <c:manualLayout>
                  <c:x val="-0.33842277839506879"/>
                  <c:y val="-2.683157603574590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0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601787931667667"/>
                      <c:h val="0.359130325401522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9BBA-497C-8CC1-A0216EA2A963}"/>
                </c:ext>
              </c:extLst>
            </c:dLbl>
            <c:dLbl>
              <c:idx val="3"/>
              <c:layout>
                <c:manualLayout>
                  <c:x val="-5.958127089221503E-2"/>
                  <c:y val="-0.2125886408986026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0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6263354925904122"/>
                      <c:h val="0.2394202169343486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9BBA-497C-8CC1-A0216EA2A963}"/>
                </c:ext>
              </c:extLst>
            </c:dLbl>
            <c:dLbl>
              <c:idx val="4"/>
              <c:layout>
                <c:manualLayout>
                  <c:x val="-0.34199757207902132"/>
                  <c:y val="-0.15686152143974563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3034191875566137"/>
                      <c:h val="0.297211303780570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9BBA-497C-8CC1-A0216EA2A96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Сельское хозяйство и рыболовство</c:v>
                </c:pt>
                <c:pt idx="1">
                  <c:v>Транспорт</c:v>
                </c:pt>
                <c:pt idx="2">
                  <c:v>Дорожное хозяйство (дорожные фонды)</c:v>
                </c:pt>
                <c:pt idx="3">
                  <c:v>Связь и информатика</c:v>
                </c:pt>
                <c:pt idx="4">
                  <c:v>Другие вопросы  в области национальной экономики</c:v>
                </c:pt>
              </c:strCache>
            </c:strRef>
          </c:cat>
          <c:val>
            <c:numRef>
              <c:f>Лист1!$B$2:$B$6</c:f>
              <c:numCache>
                <c:formatCode>#,##0.0_ ;[Red]\-#,##0.0\ </c:formatCode>
                <c:ptCount val="5"/>
                <c:pt idx="0">
                  <c:v>2.1</c:v>
                </c:pt>
                <c:pt idx="1">
                  <c:v>95.4</c:v>
                </c:pt>
                <c:pt idx="2">
                  <c:v>474.3</c:v>
                </c:pt>
                <c:pt idx="3">
                  <c:v>16.100000000000001</c:v>
                </c:pt>
                <c:pt idx="4">
                  <c:v>24.5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BBA-497C-8CC1-A0216EA2A96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1910264963680481"/>
          <c:y val="0.17636929230085546"/>
          <c:w val="0.47528097015544973"/>
          <c:h val="0.77512915231640978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0.31212714303673861"/>
                  <c:y val="-0.1921973057124707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1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8734596009800078"/>
                      <c:h val="0.2920494588920319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BD2F-41EA-ABA7-8A13A170E0F5}"/>
                </c:ext>
              </c:extLst>
            </c:dLbl>
            <c:dLbl>
              <c:idx val="1"/>
              <c:layout>
                <c:manualLayout>
                  <c:x val="0.24134745262222318"/>
                  <c:y val="9.661640159640382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D2F-41EA-ABA7-8A13A170E0F5}"/>
                </c:ext>
              </c:extLst>
            </c:dLbl>
            <c:dLbl>
              <c:idx val="2"/>
              <c:layout>
                <c:manualLayout>
                  <c:x val="-0.19029318379829141"/>
                  <c:y val="-0.4884072709869843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1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3532546091369966"/>
                      <c:h val="0.4231958557311296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BD2F-41EA-ABA7-8A13A170E0F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Жилищное хозяйство</c:v>
                </c:pt>
                <c:pt idx="1">
                  <c:v>Коммунальное хозяйство</c:v>
                </c:pt>
                <c:pt idx="2">
                  <c:v>Благоустройство</c:v>
                </c:pt>
              </c:strCache>
            </c:strRef>
          </c:cat>
          <c:val>
            <c:numRef>
              <c:f>Лист1!$B$2:$B$4</c:f>
              <c:numCache>
                <c:formatCode>#,##0.0_ ;[Red]\-#,##0.0\ </c:formatCode>
                <c:ptCount val="3"/>
                <c:pt idx="0">
                  <c:v>61.8</c:v>
                </c:pt>
                <c:pt idx="1">
                  <c:v>192.8</c:v>
                </c:pt>
                <c:pt idx="2">
                  <c:v>599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D2F-41EA-ABA7-8A13A170E0F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3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2508122157244964E-2"/>
                  <c:y val="-0.3395302479340303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E82-4E8D-BD34-06EE798688D3}"/>
                </c:ext>
              </c:extLst>
            </c:dLbl>
            <c:dLbl>
              <c:idx val="1"/>
              <c:layout>
                <c:manualLayout>
                  <c:x val="2.3797920727745288E-2"/>
                  <c:y val="-0.3816205261997339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E82-4E8D-BD34-06EE798688D3}"/>
                </c:ext>
              </c:extLst>
            </c:dLbl>
            <c:dLbl>
              <c:idx val="2"/>
              <c:layout>
                <c:manualLayout>
                  <c:x val="1.2345679012345739E-2"/>
                  <c:y val="-0.3928448802707579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E82-4E8D-BD34-06EE798688D3}"/>
                </c:ext>
              </c:extLst>
            </c:dLbl>
            <c:dLbl>
              <c:idx val="3"/>
              <c:layout>
                <c:manualLayout>
                  <c:x val="1.0640025990903183E-2"/>
                  <c:y val="-0.3732024263570927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E82-4E8D-BD34-06EE798688D3}"/>
                </c:ext>
              </c:extLst>
            </c:dLbl>
            <c:dLbl>
              <c:idx val="4"/>
              <c:layout>
                <c:manualLayout>
                  <c:x val="1.1371020142949967E-3"/>
                  <c:y val="-0.4293230919747006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E82-4E8D-BD34-06EE798688D3}"/>
                </c:ext>
              </c:extLst>
            </c:dLbl>
            <c:dLbl>
              <c:idx val="5"/>
              <c:layout>
                <c:manualLayout>
                  <c:x val="9.2592592592593784E-3"/>
                  <c:y val="-0.4321291252555810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E82-4E8D-BD34-06EE798688D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anchor="t" anchorCtr="1"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2017 год </c:v>
                </c:pt>
                <c:pt idx="1">
                  <c:v>2018 год </c:v>
                </c:pt>
                <c:pt idx="2">
                  <c:v>2019 год оценка</c:v>
                </c:pt>
                <c:pt idx="3">
                  <c:v>2020 год прогноз</c:v>
                </c:pt>
                <c:pt idx="4">
                  <c:v>2021 год прогноз</c:v>
                </c:pt>
                <c:pt idx="5">
                  <c:v>2022 год прогноз</c:v>
                </c:pt>
              </c:strCache>
            </c:strRef>
          </c:cat>
          <c:val>
            <c:numRef>
              <c:f>Лист1!$B$2:$B$7</c:f>
              <c:numCache>
                <c:formatCode>#,##0.0</c:formatCode>
                <c:ptCount val="6"/>
                <c:pt idx="0">
                  <c:v>58909.1</c:v>
                </c:pt>
                <c:pt idx="1">
                  <c:v>65288.4</c:v>
                </c:pt>
                <c:pt idx="2">
                  <c:v>68934.100000000006</c:v>
                </c:pt>
                <c:pt idx="3">
                  <c:v>73252.800000000003</c:v>
                </c:pt>
                <c:pt idx="4">
                  <c:v>78263.899999999994</c:v>
                </c:pt>
                <c:pt idx="5">
                  <c:v>84036.6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E82-4E8D-BD34-06EE798688D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303719592"/>
        <c:axId val="303721160"/>
        <c:axId val="0"/>
      </c:bar3DChart>
      <c:catAx>
        <c:axId val="30371959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303721160"/>
        <c:crosses val="autoZero"/>
        <c:auto val="1"/>
        <c:lblAlgn val="ctr"/>
        <c:lblOffset val="100"/>
        <c:noMultiLvlLbl val="0"/>
      </c:catAx>
      <c:valAx>
        <c:axId val="303721160"/>
        <c:scaling>
          <c:orientation val="minMax"/>
          <c:min val="0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30371959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997A-43D3-8C97-7AB6AD7A65C1}"/>
              </c:ext>
            </c:extLst>
          </c:dPt>
          <c:dLbls>
            <c:dLbl>
              <c:idx val="0"/>
              <c:layout>
                <c:manualLayout>
                  <c:x val="0.37996007355586126"/>
                  <c:y val="-0.49880267560107311"/>
                </c:manualLayout>
              </c:layout>
              <c:spPr/>
              <c:txPr>
                <a:bodyPr/>
                <a:lstStyle/>
                <a:p>
                  <a:pPr>
                    <a:defRPr sz="1050" b="1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00799782309504"/>
                      <c:h val="0.2678864643382222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997A-43D3-8C97-7AB6AD7A65C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8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</c:f>
              <c:strCache>
                <c:ptCount val="1"/>
                <c:pt idx="0">
                  <c:v>Охрана объектов растительного и животного мира  и среды их обитания</c:v>
                </c:pt>
              </c:strCache>
            </c:strRef>
          </c:cat>
          <c:val>
            <c:numRef>
              <c:f>Лист1!$B$2</c:f>
              <c:numCache>
                <c:formatCode>#\ ##0.0_ ;[Red]\-#\ ##0.0\ </c:formatCode>
                <c:ptCount val="1"/>
                <c:pt idx="0">
                  <c:v>15.8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97A-43D3-8C97-7AB6AD7A65C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  <c:spPr>
        <a:noFill/>
        <a:ln w="25399">
          <a:noFill/>
        </a:ln>
      </c:spPr>
    </c:plotArea>
    <c:plotVisOnly val="1"/>
    <c:dispBlanksAs val="zero"/>
    <c:showDLblsOverMax val="0"/>
  </c:chart>
  <c:txPr>
    <a:bodyPr/>
    <a:lstStyle/>
    <a:p>
      <a:pPr>
        <a:defRPr sz="1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746122377273923"/>
          <c:y val="0.32545045499994973"/>
          <c:w val="0.51731242251632903"/>
          <c:h val="0.64091010089788003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0.25106594501087182"/>
                  <c:y val="1.9240286432820594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0A3-451D-A9E3-864C37985BFD}"/>
                </c:ext>
              </c:extLst>
            </c:dLbl>
            <c:dLbl>
              <c:idx val="1"/>
              <c:layout>
                <c:manualLayout>
                  <c:x val="-0.25106604691278966"/>
                  <c:y val="-7.856450293401742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8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6031984158735468"/>
                      <c:h val="0.3270848693579501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30A3-451D-A9E3-864C37985BFD}"/>
                </c:ext>
              </c:extLst>
            </c:dLbl>
            <c:dLbl>
              <c:idx val="2"/>
              <c:layout>
                <c:manualLayout>
                  <c:x val="-0.29247888439410852"/>
                  <c:y val="-0.1715592206926503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8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1943681255692496"/>
                      <c:h val="0.2485203664239326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30A3-451D-A9E3-864C37985BFD}"/>
                </c:ext>
              </c:extLst>
            </c:dLbl>
            <c:dLbl>
              <c:idx val="3"/>
              <c:layout>
                <c:manualLayout>
                  <c:x val="-3.7530476316058159E-2"/>
                  <c:y val="-0.25732570118471687"/>
                </c:manualLayout>
              </c:layout>
              <c:tx>
                <c:rich>
                  <a:bodyPr/>
                  <a:lstStyle/>
                  <a:p>
                    <a:fld id="{F3F57B3C-AC4C-4636-B8C2-13FD208B0514}" type="CATEGORYNAME">
                      <a:rPr lang="ru-RU"/>
                      <a:pPr/>
                      <a:t>[ИМЯ КАТЕГОРИИ]</a:t>
                    </a:fld>
                    <a:endParaRPr lang="ru-RU" baseline="0" dirty="0"/>
                  </a:p>
                  <a:p>
                    <a:endParaRPr lang="ru-RU" baseline="0" dirty="0"/>
                  </a:p>
                  <a:p>
                    <a:endParaRPr lang="ru-RU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5883087114522879"/>
                      <c:h val="0.3046378685196594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30A3-451D-A9E3-864C37985BFD}"/>
                </c:ext>
              </c:extLst>
            </c:dLbl>
            <c:dLbl>
              <c:idx val="4"/>
              <c:layout>
                <c:manualLayout>
                  <c:x val="0.16474670073696332"/>
                  <c:y val="-0.27726948327115214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425256879449421"/>
                      <c:h val="0.2308834371938471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30A3-451D-A9E3-864C37985BFD}"/>
                </c:ext>
              </c:extLst>
            </c:dLbl>
            <c:dLbl>
              <c:idx val="5"/>
              <c:layout>
                <c:manualLayout>
                  <c:x val="0.40636442846494736"/>
                  <c:y val="-0.24713944280644137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0A3-451D-A9E3-864C37985BF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Дошкольное образование</c:v>
                </c:pt>
                <c:pt idx="1">
                  <c:v>Общее образование</c:v>
                </c:pt>
                <c:pt idx="2">
                  <c:v>Дополнительное образование детей</c:v>
                </c:pt>
                <c:pt idx="3">
                  <c:v>Профессиональная подготовка, переподготовка и повышение квалификации</c:v>
                </c:pt>
                <c:pt idx="4">
                  <c:v>Молодежная политика и оздоровление детей</c:v>
                </c:pt>
                <c:pt idx="5">
                  <c:v>Другие вопросы в области образования</c:v>
                </c:pt>
              </c:strCache>
            </c:strRef>
          </c:cat>
          <c:val>
            <c:numRef>
              <c:f>Лист1!$B$2:$B$7</c:f>
              <c:numCache>
                <c:formatCode>#,##0.0</c:formatCode>
                <c:ptCount val="6"/>
                <c:pt idx="0">
                  <c:v>1525.9</c:v>
                </c:pt>
                <c:pt idx="1">
                  <c:v>2570.9</c:v>
                </c:pt>
                <c:pt idx="2">
                  <c:v>342.1</c:v>
                </c:pt>
                <c:pt idx="3">
                  <c:v>0</c:v>
                </c:pt>
                <c:pt idx="4">
                  <c:v>38.6</c:v>
                </c:pt>
                <c:pt idx="5">
                  <c:v>98.2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0A3-451D-A9E3-864C37985BF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200625355941443"/>
          <c:y val="0.27886404094635481"/>
          <c:w val="0.50183838432366357"/>
          <c:h val="0.64772163558054341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-0.18775818118934903"/>
                  <c:y val="-0.4503992450451241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2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0713593551333803"/>
                      <c:h val="0.3461760062835395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AB47-485B-9320-8B9176547609}"/>
                </c:ext>
              </c:extLst>
            </c:dLbl>
            <c:dLbl>
              <c:idx val="1"/>
              <c:layout>
                <c:manualLayout>
                  <c:x val="0.29162511185487872"/>
                  <c:y val="-3.896530876414248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1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2573403334510592"/>
                      <c:h val="0.6332888077035367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AB47-485B-9320-8B917654760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Культура </c:v>
                </c:pt>
                <c:pt idx="1">
                  <c:v>Другие вопросы  в области культуры, кинематографии </c:v>
                </c:pt>
              </c:strCache>
            </c:strRef>
          </c:cat>
          <c:val>
            <c:numRef>
              <c:f>Лист1!$B$2:$B$3</c:f>
              <c:numCache>
                <c:formatCode>#,##0.0_ ;[Red]\-#,##0.0\ </c:formatCode>
                <c:ptCount val="2"/>
                <c:pt idx="0">
                  <c:v>766.7</c:v>
                </c:pt>
                <c:pt idx="1">
                  <c:v>26.8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B47-485B-9320-8B917654760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61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7313066909703076"/>
          <c:y val="0.21926993096863123"/>
          <c:w val="0.45672797184493641"/>
          <c:h val="0.72829595510408784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0.30272347490483548"/>
                  <c:y val="-0.1978196116347432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1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753820834546749"/>
                      <c:h val="0.288768965610427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31A2-4847-A81A-8989E8317140}"/>
                </c:ext>
              </c:extLst>
            </c:dLbl>
            <c:dLbl>
              <c:idx val="1"/>
              <c:layout>
                <c:manualLayout>
                  <c:x val="0.24744353600916971"/>
                  <c:y val="2.86004257785171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1A2-4847-A81A-8989E8317140}"/>
                </c:ext>
              </c:extLst>
            </c:dLbl>
            <c:dLbl>
              <c:idx val="2"/>
              <c:layout>
                <c:manualLayout>
                  <c:x val="-0.24217867628693751"/>
                  <c:y val="-0.3074545771190588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1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920531201452574"/>
                      <c:h val="0.355503292426967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31A2-4847-A81A-8989E831714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Пенсионное обеспечение</c:v>
                </c:pt>
                <c:pt idx="1">
                  <c:v>Социальное обеспечение населения</c:v>
                </c:pt>
                <c:pt idx="2">
                  <c:v>Охрана семьи и детства</c:v>
                </c:pt>
              </c:strCache>
            </c:strRef>
          </c:cat>
          <c:val>
            <c:numRef>
              <c:f>Лист1!$B$2:$B$4</c:f>
              <c:numCache>
                <c:formatCode>#,##0.0_ ;[Red]\-#,##0.0\ </c:formatCode>
                <c:ptCount val="3"/>
                <c:pt idx="0">
                  <c:v>17</c:v>
                </c:pt>
                <c:pt idx="1">
                  <c:v>112.2</c:v>
                </c:pt>
                <c:pt idx="2">
                  <c:v>142.69999999999999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1A2-4847-A81A-8989E83171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19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4156751973254909"/>
          <c:y val="0.13717611623399867"/>
          <c:w val="0.46861742542750134"/>
          <c:h val="0.80893326667407361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0168-4CEE-A918-1CA70FC50B73}"/>
              </c:ext>
            </c:extLst>
          </c:dPt>
          <c:dLbls>
            <c:dLbl>
              <c:idx val="0"/>
              <c:layout>
                <c:manualLayout>
                  <c:x val="2.7028080120572924E-3"/>
                  <c:y val="-0.31844463081337848"/>
                </c:manualLayout>
              </c:layout>
              <c:tx>
                <c:rich>
                  <a:bodyPr/>
                  <a:lstStyle/>
                  <a:p>
                    <a:pPr>
                      <a:defRPr sz="1798" b="0" i="0" u="none" strike="noStrike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en-US" sz="2398" b="1" i="0" u="none" strike="noStrike" baseline="0" dirty="0" smtClean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rPr>
                      <a:t>214,0</a:t>
                    </a:r>
                    <a:r>
                      <a:rPr lang="en-US" sz="2398" b="0" i="0" u="none" strike="noStrike" baseline="0" dirty="0" smtClean="0">
                        <a:solidFill>
                          <a:srgbClr val="000000"/>
                        </a:solidFill>
                        <a:latin typeface="Calibri"/>
                        <a:cs typeface="Calibri"/>
                      </a:rPr>
                      <a:t>  </a:t>
                    </a:r>
                    <a:r>
                      <a:rPr lang="en-US" sz="1798" b="0" i="0" u="none" strike="noStrike" baseline="0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rPr>
                      <a:t>(100%)</a:t>
                    </a:r>
                  </a:p>
                </c:rich>
              </c:tx>
              <c:spPr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168-4CEE-A918-1CA70FC50B7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798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</c:f>
              <c:strCache>
                <c:ptCount val="1"/>
                <c:pt idx="0">
                  <c:v>Физическая культура</c:v>
                </c:pt>
              </c:strCache>
            </c:strRef>
          </c:cat>
          <c:val>
            <c:numRef>
              <c:f>Лист1!$B$2</c:f>
              <c:numCache>
                <c:formatCode>#\ ##0.0_ ;[Red]\-#\ ##0.0\ </c:formatCode>
                <c:ptCount val="1"/>
                <c:pt idx="0">
                  <c:v>232.5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168-4CEE-A918-1CA70FC50B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  <c:spPr>
        <a:noFill/>
        <a:ln w="25374">
          <a:noFill/>
        </a:ln>
      </c:spPr>
    </c:plotArea>
    <c:plotVisOnly val="1"/>
    <c:dispBlanksAs val="zero"/>
    <c:showDLblsOverMax val="0"/>
  </c:chart>
  <c:txPr>
    <a:bodyPr/>
    <a:lstStyle/>
    <a:p>
      <a:pPr>
        <a:defRPr sz="1798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7359554095098576"/>
          <c:y val="0.22487084768359067"/>
          <c:w val="0.49484775933921965"/>
          <c:h val="0.72662759693367451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9210-4B67-BDDA-59718549C28D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1-9210-4B67-BDDA-59718549C28D}"/>
              </c:ext>
            </c:extLst>
          </c:dPt>
          <c:dLbls>
            <c:dLbl>
              <c:idx val="0"/>
              <c:layout>
                <c:manualLayout>
                  <c:x val="0.24094747947558812"/>
                  <c:y val="-8.0126502247393983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3272741628130153"/>
                      <c:h val="0.3618344154119159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9210-4B67-BDDA-59718549C28D}"/>
                </c:ext>
              </c:extLst>
            </c:dLbl>
            <c:dLbl>
              <c:idx val="1"/>
              <c:layout>
                <c:manualLayout>
                  <c:x val="-0.29838732132204521"/>
                  <c:y val="-0.1855561104676492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2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358341127091918"/>
                      <c:h val="0.3964153269081596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9210-4B67-BDDA-59718549C28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Телевидение и радиовещание</c:v>
                </c:pt>
                <c:pt idx="1">
                  <c:v>Периодическая печать и издательства</c:v>
                </c:pt>
              </c:strCache>
            </c:strRef>
          </c:cat>
          <c:val>
            <c:numRef>
              <c:f>Лист1!$B$2:$B$3</c:f>
              <c:numCache>
                <c:formatCode>#,##0.0_ ;[Red]\-#,##0.0\ </c:formatCode>
                <c:ptCount val="2"/>
                <c:pt idx="0">
                  <c:v>15.7</c:v>
                </c:pt>
                <c:pt idx="1">
                  <c:v>51.7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210-4B67-BDDA-59718549C2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  <c:spPr>
        <a:noFill/>
        <a:ln w="25310">
          <a:noFill/>
        </a:ln>
      </c:spPr>
    </c:plotArea>
    <c:plotVisOnly val="1"/>
    <c:dispBlanksAs val="zero"/>
    <c:showDLblsOverMax val="0"/>
  </c:chart>
  <c:txPr>
    <a:bodyPr/>
    <a:lstStyle/>
    <a:p>
      <a:pPr>
        <a:defRPr sz="1794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Программные расходы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2018 год (факт)</c:v>
                </c:pt>
                <c:pt idx="1">
                  <c:v>2019 год (план)</c:v>
                </c:pt>
                <c:pt idx="2">
                  <c:v>2020 год (план)</c:v>
                </c:pt>
                <c:pt idx="3">
                  <c:v>2021 год (план)</c:v>
                </c:pt>
                <c:pt idx="4">
                  <c:v>2022 год (план)</c:v>
                </c:pt>
              </c:strCache>
            </c:strRef>
          </c:cat>
          <c:val>
            <c:numRef>
              <c:f>Лист1!$B$2:$B$6</c:f>
              <c:numCache>
                <c:formatCode>#,##0.0</c:formatCode>
                <c:ptCount val="5"/>
                <c:pt idx="0">
                  <c:v>7716.1764000000003</c:v>
                </c:pt>
                <c:pt idx="1">
                  <c:v>9323.1</c:v>
                </c:pt>
                <c:pt idx="2">
                  <c:v>9136.2000000000007</c:v>
                </c:pt>
                <c:pt idx="3">
                  <c:v>8458.9</c:v>
                </c:pt>
                <c:pt idx="4">
                  <c:v>8964.9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E75-4FF8-BC64-E9526A2EE00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Непрограммные расходы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2018 год (факт)</c:v>
                </c:pt>
                <c:pt idx="1">
                  <c:v>2019 год (план)</c:v>
                </c:pt>
                <c:pt idx="2">
                  <c:v>2020 год (план)</c:v>
                </c:pt>
                <c:pt idx="3">
                  <c:v>2021 год (план)</c:v>
                </c:pt>
                <c:pt idx="4">
                  <c:v>2022 год (план)</c:v>
                </c:pt>
              </c:strCache>
            </c:strRef>
          </c:cat>
          <c:val>
            <c:numRef>
              <c:f>Лист1!$C$2:$C$6</c:f>
              <c:numCache>
                <c:formatCode>#,##0.0</c:formatCode>
                <c:ptCount val="5"/>
                <c:pt idx="0">
                  <c:v>30.9757</c:v>
                </c:pt>
                <c:pt idx="1">
                  <c:v>41.9</c:v>
                </c:pt>
                <c:pt idx="2">
                  <c:v>29.4255</c:v>
                </c:pt>
                <c:pt idx="3">
                  <c:v>30.185500000000001</c:v>
                </c:pt>
                <c:pt idx="4">
                  <c:v>30.185500000000001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E75-4FF8-BC64-E9526A2EE00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551966704"/>
        <c:axId val="551965920"/>
        <c:axId val="0"/>
      </c:bar3DChart>
      <c:catAx>
        <c:axId val="5519667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551965920"/>
        <c:crosses val="autoZero"/>
        <c:auto val="1"/>
        <c:lblAlgn val="ctr"/>
        <c:lblOffset val="100"/>
        <c:noMultiLvlLbl val="0"/>
      </c:catAx>
      <c:valAx>
        <c:axId val="551965920"/>
        <c:scaling>
          <c:orientation val="minMax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551966704"/>
        <c:crosses val="autoZero"/>
        <c:crossBetween val="between"/>
      </c:valAx>
      <c:spPr>
        <a:noFill/>
        <a:ln w="25402">
          <a:noFill/>
        </a:ln>
      </c:spPr>
    </c:plotArea>
    <c:legend>
      <c:legendPos val="r"/>
      <c:overlay val="0"/>
      <c:txPr>
        <a:bodyPr/>
        <a:lstStyle/>
        <a:p>
          <a:pPr>
            <a:defRPr sz="12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9.2592592592592587E-3"/>
                  <c:y val="-0.4349351585364614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6ED-4C79-8516-7A093869756E}"/>
                </c:ext>
              </c:extLst>
            </c:dLbl>
            <c:dLbl>
              <c:idx val="1"/>
              <c:layout>
                <c:manualLayout>
                  <c:x val="1.4051332033788173E-2"/>
                  <c:y val="-0.2637671284027572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6ED-4C79-8516-7A093869756E}"/>
                </c:ext>
              </c:extLst>
            </c:dLbl>
            <c:dLbl>
              <c:idx val="2"/>
              <c:layout>
                <c:manualLayout>
                  <c:x val="1.0721247563352826E-2"/>
                  <c:y val="-0.2385128288748336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6ED-4C79-8516-7A093869756E}"/>
                </c:ext>
              </c:extLst>
            </c:dLbl>
            <c:dLbl>
              <c:idx val="3"/>
              <c:layout>
                <c:manualLayout>
                  <c:x val="1.5513320337881741E-2"/>
                  <c:y val="-0.3002455610542024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6ED-4C79-8516-7A093869756E}"/>
                </c:ext>
              </c:extLst>
            </c:dLbl>
            <c:dLbl>
              <c:idx val="4"/>
              <c:layout>
                <c:manualLayout>
                  <c:x val="1.2508122157244964E-2"/>
                  <c:y val="-0.317081760739484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6ED-4C79-8516-7A093869756E}"/>
                </c:ext>
              </c:extLst>
            </c:dLbl>
            <c:dLbl>
              <c:idx val="5"/>
              <c:layout>
                <c:manualLayout>
                  <c:x val="1.2508122157245083E-2"/>
                  <c:y val="-0.2918274612115612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6ED-4C79-8516-7A093869756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anchor="t" anchorCtr="1"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2017 год</c:v>
                </c:pt>
                <c:pt idx="1">
                  <c:v>2018 год </c:v>
                </c:pt>
                <c:pt idx="2">
                  <c:v>2019 год оценка</c:v>
                </c:pt>
                <c:pt idx="3">
                  <c:v>2020 год прогноз</c:v>
                </c:pt>
                <c:pt idx="4">
                  <c:v>2021  год прогноз</c:v>
                </c:pt>
                <c:pt idx="5">
                  <c:v>2022 год  прогноз</c:v>
                </c:pt>
              </c:strCache>
            </c:strRef>
          </c:cat>
          <c:val>
            <c:numRef>
              <c:f>Лист1!$B$2:$B$7</c:f>
              <c:numCache>
                <c:formatCode>#,##0.00</c:formatCode>
                <c:ptCount val="6"/>
                <c:pt idx="0">
                  <c:v>591.49</c:v>
                </c:pt>
                <c:pt idx="1">
                  <c:v>268.94</c:v>
                </c:pt>
                <c:pt idx="2">
                  <c:v>233.5</c:v>
                </c:pt>
                <c:pt idx="3">
                  <c:v>350.8</c:v>
                </c:pt>
                <c:pt idx="4">
                  <c:v>325.2</c:v>
                </c:pt>
                <c:pt idx="5">
                  <c:v>316.7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6ED-4C79-8516-7A09386975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303724688"/>
        <c:axId val="303725864"/>
        <c:axId val="0"/>
      </c:bar3DChart>
      <c:catAx>
        <c:axId val="3037246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303725864"/>
        <c:crosses val="autoZero"/>
        <c:auto val="1"/>
        <c:lblAlgn val="ctr"/>
        <c:lblOffset val="100"/>
        <c:noMultiLvlLbl val="0"/>
      </c:catAx>
      <c:valAx>
        <c:axId val="303725864"/>
        <c:scaling>
          <c:orientation val="minMax"/>
          <c:min val="0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30372468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9.2592592592592587E-3"/>
                  <c:y val="-0.4349351585364614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AF6-411A-832D-006F0BD117D8}"/>
                </c:ext>
              </c:extLst>
            </c:dLbl>
            <c:dLbl>
              <c:idx val="1"/>
              <c:layout>
                <c:manualLayout>
                  <c:x val="1.0802469135802469E-2"/>
                  <c:y val="-0.4377414127648442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AF6-411A-832D-006F0BD117D8}"/>
                </c:ext>
              </c:extLst>
            </c:dLbl>
            <c:dLbl>
              <c:idx val="2"/>
              <c:layout>
                <c:manualLayout>
                  <c:x val="1.3970110461338591E-2"/>
                  <c:y val="-0.4349351585364614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AF6-411A-832D-006F0BD117D8}"/>
                </c:ext>
              </c:extLst>
            </c:dLbl>
            <c:dLbl>
              <c:idx val="3"/>
              <c:layout>
                <c:manualLayout>
                  <c:x val="1.3888888888888888E-2"/>
                  <c:y val="-0.4293230919747006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AF6-411A-832D-006F0BD117D8}"/>
                </c:ext>
              </c:extLst>
            </c:dLbl>
            <c:dLbl>
              <c:idx val="4"/>
              <c:layout>
                <c:manualLayout>
                  <c:x val="9.2592592592592587E-3"/>
                  <c:y val="-0.4377411918173418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AF6-411A-832D-006F0BD117D8}"/>
                </c:ext>
              </c:extLst>
            </c:dLbl>
            <c:dLbl>
              <c:idx val="5"/>
              <c:layout>
                <c:manualLayout>
                  <c:x val="9.2592592592592587E-3"/>
                  <c:y val="-0.4489653249408634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AF6-411A-832D-006F0BD117D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anchor="t" anchorCtr="1"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2017 год</c:v>
                </c:pt>
                <c:pt idx="1">
                  <c:v>2018 год </c:v>
                </c:pt>
                <c:pt idx="2">
                  <c:v>2019 год оценка</c:v>
                </c:pt>
                <c:pt idx="3">
                  <c:v>2020  год прогноз</c:v>
                </c:pt>
                <c:pt idx="4">
                  <c:v>2021 год прогноз</c:v>
                </c:pt>
                <c:pt idx="5">
                  <c:v>2022 год прогноз</c:v>
                </c:pt>
              </c:strCache>
            </c:strRef>
          </c:cat>
          <c:val>
            <c:numRef>
              <c:f>Лист1!$B$2:$B$7</c:f>
              <c:numCache>
                <c:formatCode>#,##0.00</c:formatCode>
                <c:ptCount val="6"/>
                <c:pt idx="0">
                  <c:v>41.23</c:v>
                </c:pt>
                <c:pt idx="1">
                  <c:v>42.71</c:v>
                </c:pt>
                <c:pt idx="2">
                  <c:v>42.7</c:v>
                </c:pt>
                <c:pt idx="3">
                  <c:v>43.22</c:v>
                </c:pt>
                <c:pt idx="4">
                  <c:v>43.63</c:v>
                </c:pt>
                <c:pt idx="5">
                  <c:v>44.04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AF6-411A-832D-006F0BD117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305012712"/>
        <c:axId val="305015848"/>
        <c:axId val="0"/>
      </c:bar3DChart>
      <c:catAx>
        <c:axId val="30501271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305015848"/>
        <c:crosses val="autoZero"/>
        <c:auto val="1"/>
        <c:lblAlgn val="ctr"/>
        <c:lblOffset val="100"/>
        <c:noMultiLvlLbl val="0"/>
      </c:catAx>
      <c:valAx>
        <c:axId val="305015848"/>
        <c:scaling>
          <c:orientation val="minMax"/>
          <c:min val="0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3050127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0838481714592098E-2"/>
          <c:y val="2.7024044112057725E-2"/>
          <c:w val="0.79675193094487073"/>
          <c:h val="0.7881478081382770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spPr>
            <a:solidFill>
              <a:srgbClr val="6E6FA6"/>
            </a:solidFill>
          </c:spPr>
          <c:invertIfNegative val="0"/>
          <c:dLbls>
            <c:dLbl>
              <c:idx val="0"/>
              <c:layout>
                <c:manualLayout>
                  <c:x val="-6.1345840800297547E-3"/>
                  <c:y val="-2.08858372461539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762-4387-95FC-9143BE4B6231}"/>
                </c:ext>
              </c:extLst>
            </c:dLbl>
            <c:dLbl>
              <c:idx val="1"/>
              <c:layout>
                <c:manualLayout>
                  <c:x val="-1.3802814180066949E-2"/>
                  <c:y val="1.16032429145299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762-4387-95FC-9143BE4B6231}"/>
                </c:ext>
              </c:extLst>
            </c:dLbl>
            <c:dLbl>
              <c:idx val="2"/>
              <c:layout>
                <c:manualLayout>
                  <c:x val="-3.374021244016371E-2"/>
                  <c:y val="6.961945748717978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762-4387-95FC-9143BE4B6231}"/>
                </c:ext>
              </c:extLst>
            </c:dLbl>
            <c:dLbl>
              <c:idx val="3"/>
              <c:layout>
                <c:manualLayout>
                  <c:x val="-5.2143964680252917E-2"/>
                  <c:y val="1.6244540080341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762-4387-95FC-9143BE4B6231}"/>
                </c:ext>
              </c:extLst>
            </c:dLbl>
            <c:dLbl>
              <c:idx val="4"/>
              <c:layout>
                <c:manualLayout>
                  <c:x val="-1.687010622008182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762-4387-95FC-9143BE4B623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2018 год исполнение</c:v>
                </c:pt>
                <c:pt idx="1">
                  <c:v>2019 год исполнение</c:v>
                </c:pt>
                <c:pt idx="2">
                  <c:v>2020 год план</c:v>
                </c:pt>
                <c:pt idx="3">
                  <c:v>2021 год план</c:v>
                </c:pt>
                <c:pt idx="4">
                  <c:v>2022 год план</c:v>
                </c:pt>
              </c:strCache>
            </c:strRef>
          </c:cat>
          <c:val>
            <c:numRef>
              <c:f>Лист1!$B$2:$B$6</c:f>
              <c:numCache>
                <c:formatCode>#\ ##0.0</c:formatCode>
                <c:ptCount val="5"/>
                <c:pt idx="0">
                  <c:v>8020.3</c:v>
                </c:pt>
                <c:pt idx="1">
                  <c:v>9044.1</c:v>
                </c:pt>
                <c:pt idx="2">
                  <c:v>8730.7000000000007</c:v>
                </c:pt>
                <c:pt idx="3">
                  <c:v>8968.1</c:v>
                </c:pt>
                <c:pt idx="4">
                  <c:v>9575.1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762-4387-95FC-9143BE4B623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</c:v>
                </c:pt>
              </c:strCache>
            </c:strRef>
          </c:tx>
          <c:spPr>
            <a:solidFill>
              <a:srgbClr val="5BA7AD"/>
            </a:solidFill>
          </c:spPr>
          <c:invertIfNegative val="0"/>
          <c:dLbls>
            <c:dLbl>
              <c:idx val="0"/>
              <c:layout>
                <c:manualLayout>
                  <c:x val="4.4475734580215698E-2"/>
                  <c:y val="-2.1272366269781212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762-4387-95FC-9143BE4B6231}"/>
                </c:ext>
              </c:extLst>
            </c:dLbl>
            <c:dLbl>
              <c:idx val="1"/>
              <c:layout>
                <c:manualLayout>
                  <c:x val="3.527385846017109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762-4387-95FC-9143BE4B6231}"/>
                </c:ext>
              </c:extLst>
            </c:dLbl>
            <c:dLbl>
              <c:idx val="2"/>
              <c:layout>
                <c:manualLayout>
                  <c:x val="-5.6233037791421636E-17"/>
                  <c:y val="-2.55271344119659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9762-4387-95FC-9143BE4B6231}"/>
                </c:ext>
              </c:extLst>
            </c:dLbl>
            <c:dLbl>
              <c:idx val="3"/>
              <c:layout>
                <c:manualLayout>
                  <c:x val="1.6870106220081827E-2"/>
                  <c:y val="-1.39238914974359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762-4387-95FC-9143BE4B6231}"/>
                </c:ext>
              </c:extLst>
            </c:dLbl>
            <c:dLbl>
              <c:idx val="4"/>
              <c:layout>
                <c:manualLayout>
                  <c:x val="3.2206566420156214E-2"/>
                  <c:y val="5.318091567445303E-1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9762-4387-95FC-9143BE4B623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2018 год исполнение</c:v>
                </c:pt>
                <c:pt idx="1">
                  <c:v>2019 год исполнение</c:v>
                </c:pt>
                <c:pt idx="2">
                  <c:v>2020 год план</c:v>
                </c:pt>
                <c:pt idx="3">
                  <c:v>2021 год план</c:v>
                </c:pt>
                <c:pt idx="4">
                  <c:v>2022 год план</c:v>
                </c:pt>
              </c:strCache>
            </c:strRef>
          </c:cat>
          <c:val>
            <c:numRef>
              <c:f>Лист1!$C$2:$C$6</c:f>
              <c:numCache>
                <c:formatCode>#\ ##0.0</c:formatCode>
                <c:ptCount val="5"/>
                <c:pt idx="0">
                  <c:v>8517.7999999999993</c:v>
                </c:pt>
                <c:pt idx="1">
                  <c:v>9365</c:v>
                </c:pt>
                <c:pt idx="2">
                  <c:v>9165.7000000000007</c:v>
                </c:pt>
                <c:pt idx="3">
                  <c:v>9078.1</c:v>
                </c:pt>
                <c:pt idx="4">
                  <c:v>9675.1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9762-4387-95FC-9143BE4B6231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дефицит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4.9076672640238038E-2"/>
                  <c:y val="4.87338029692607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9762-4387-95FC-9143BE4B6231}"/>
                </c:ext>
              </c:extLst>
            </c:dLbl>
            <c:dLbl>
              <c:idx val="1"/>
              <c:layout>
                <c:manualLayout>
                  <c:x val="5.0610318660245478E-2"/>
                  <c:y val="3.24892628889187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9762-4387-95FC-9143BE4B6231}"/>
                </c:ext>
              </c:extLst>
            </c:dLbl>
            <c:dLbl>
              <c:idx val="2"/>
              <c:layout>
                <c:manualLayout>
                  <c:x val="5.6744902740275237E-2"/>
                  <c:y val="3.71303773264958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9762-4387-95FC-9143BE4B6231}"/>
                </c:ext>
              </c:extLst>
            </c:dLbl>
            <c:dLbl>
              <c:idx val="3"/>
              <c:layout>
                <c:manualLayout>
                  <c:x val="4.9076672640237927E-2"/>
                  <c:y val="1.85653713914829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9762-4387-95FC-9143BE4B6231}"/>
                </c:ext>
              </c:extLst>
            </c:dLbl>
            <c:dLbl>
              <c:idx val="4"/>
              <c:layout>
                <c:manualLayout>
                  <c:x val="5.5211256720267797E-2"/>
                  <c:y val="1.6244540080341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9762-4387-95FC-9143BE4B623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2018 год исполнение</c:v>
                </c:pt>
                <c:pt idx="1">
                  <c:v>2019 год исполнение</c:v>
                </c:pt>
                <c:pt idx="2">
                  <c:v>2020 год план</c:v>
                </c:pt>
                <c:pt idx="3">
                  <c:v>2021 год план</c:v>
                </c:pt>
                <c:pt idx="4">
                  <c:v>2022 год план</c:v>
                </c:pt>
              </c:strCache>
            </c:strRef>
          </c:cat>
          <c:val>
            <c:numRef>
              <c:f>Лист1!$D$2:$D$6</c:f>
              <c:numCache>
                <c:formatCode>#\ ##0.0</c:formatCode>
                <c:ptCount val="5"/>
                <c:pt idx="0">
                  <c:v>-497.49999999999909</c:v>
                </c:pt>
                <c:pt idx="1">
                  <c:v>-320.89999999999964</c:v>
                </c:pt>
                <c:pt idx="2">
                  <c:v>-435</c:v>
                </c:pt>
                <c:pt idx="3">
                  <c:v>-110</c:v>
                </c:pt>
                <c:pt idx="4">
                  <c:v>-100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9762-4387-95FC-9143BE4B623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505690448"/>
        <c:axId val="505688880"/>
        <c:axId val="0"/>
      </c:bar3DChart>
      <c:catAx>
        <c:axId val="5056904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/>
          <a:lstStyle/>
          <a:p>
            <a:pPr>
              <a:defRPr sz="1200" b="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505688880"/>
        <c:crossesAt val="0"/>
        <c:auto val="1"/>
        <c:lblAlgn val="ctr"/>
        <c:lblOffset val="100"/>
        <c:noMultiLvlLbl val="0"/>
      </c:catAx>
      <c:valAx>
        <c:axId val="505688880"/>
        <c:scaling>
          <c:orientation val="minMax"/>
          <c:max val="10500"/>
          <c:min val="-650"/>
        </c:scaling>
        <c:delete val="0"/>
        <c:axPos val="l"/>
        <c:majorGridlines/>
        <c:numFmt formatCode="#\ ##0.0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505690448"/>
        <c:crosses val="autoZero"/>
        <c:crossBetween val="between"/>
        <c:majorUnit val="1000"/>
        <c:minorUnit val="200"/>
      </c:valAx>
    </c:plotArea>
    <c:legend>
      <c:legendPos val="r"/>
      <c:overlay val="0"/>
      <c:txPr>
        <a:bodyPr/>
        <a:lstStyle/>
        <a:p>
          <a:pPr>
            <a:defRPr sz="12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800" dirty="0"/>
              <a:t>Верхний предел муниципального долга на </a:t>
            </a:r>
            <a:r>
              <a:rPr lang="ru-RU" sz="1800" dirty="0" smtClean="0"/>
              <a:t>01.01.2021</a:t>
            </a:r>
            <a:endParaRPr lang="ru-RU" sz="1800" dirty="0"/>
          </a:p>
        </c:rich>
      </c:tx>
      <c:layout>
        <c:manualLayout>
          <c:xMode val="edge"/>
          <c:yMode val="edge"/>
          <c:x val="0.16709487702926024"/>
          <c:y val="0"/>
        </c:manualLayout>
      </c:layout>
      <c:overlay val="0"/>
    </c:title>
    <c:autoTitleDeleted val="0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Верхний предел муниципального долга на 01.01.2021</c:v>
                </c:pt>
              </c:strCache>
            </c:strRef>
          </c:tx>
          <c:dLbls>
            <c:dLbl>
              <c:idx val="0"/>
              <c:layout>
                <c:manualLayout>
                  <c:x val="0.24074080149703508"/>
                  <c:y val="-8.137474419802909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2808641975308638"/>
                      <c:h val="0.2836899646970080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8C61-48F6-BA0E-3804A3B32EC2}"/>
                </c:ext>
              </c:extLst>
            </c:dLbl>
            <c:dLbl>
              <c:idx val="1"/>
              <c:layout>
                <c:manualLayout>
                  <c:x val="-0.21450617283950618"/>
                  <c:y val="0.10522635850676608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8300148245358219"/>
                      <c:h val="0.2716240215892223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8C61-48F6-BA0E-3804A3B32EC2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Муниципальные гарантии</c:v>
                </c:pt>
                <c:pt idx="1">
                  <c:v>Коммерческий кредит</c:v>
                </c:pt>
              </c:strCache>
            </c:strRef>
          </c:cat>
          <c:val>
            <c:numRef>
              <c:f>Лист1!$B$2:$B$3</c:f>
              <c:numCache>
                <c:formatCode>#\ ##0.0</c:formatCode>
                <c:ptCount val="2"/>
                <c:pt idx="0">
                  <c:v>696.6</c:v>
                </c:pt>
                <c:pt idx="1">
                  <c:v>1166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C61-48F6-BA0E-3804A3B32EC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hPercent val="210"/>
      <c:rotY val="0"/>
      <c:depthPercent val="11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3495309614076025E-2"/>
          <c:y val="2.5889094295537825E-2"/>
          <c:w val="0.87737666472246523"/>
          <c:h val="0.93138033389888175"/>
        </c:manualLayout>
      </c:layout>
      <c:bar3DChart>
        <c:barDir val="bar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  <c:pt idx="3">
                  <c:v>2021 год</c:v>
                </c:pt>
                <c:pt idx="4">
                  <c:v>2022 год</c:v>
                </c:pt>
              </c:strCache>
            </c:strRef>
          </c:cat>
          <c:val>
            <c:numRef>
              <c:f>Лист1!$B$2:$B$6</c:f>
              <c:numCache>
                <c:formatCode>#\ ##0.0</c:formatCode>
                <c:ptCount val="5"/>
                <c:pt idx="0">
                  <c:v>4379.1000000000004</c:v>
                </c:pt>
                <c:pt idx="1">
                  <c:v>4813.3</c:v>
                </c:pt>
                <c:pt idx="2">
                  <c:v>4998.8999999999996</c:v>
                </c:pt>
                <c:pt idx="3">
                  <c:v>5377.8</c:v>
                </c:pt>
                <c:pt idx="4">
                  <c:v>5465.1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820-47B6-9FBC-CA0F90DE363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  <c:pt idx="3">
                  <c:v>2021 год</c:v>
                </c:pt>
                <c:pt idx="4">
                  <c:v>2022 год</c:v>
                </c:pt>
              </c:strCache>
            </c:strRef>
          </c:cat>
          <c:val>
            <c:numRef>
              <c:f>Лист1!$C$2:$C$6</c:f>
              <c:numCache>
                <c:formatCode>#\ ##0.0</c:formatCode>
                <c:ptCount val="5"/>
                <c:pt idx="0">
                  <c:v>3149</c:v>
                </c:pt>
                <c:pt idx="1">
                  <c:v>4230.8</c:v>
                </c:pt>
                <c:pt idx="2">
                  <c:v>3731.8</c:v>
                </c:pt>
                <c:pt idx="3">
                  <c:v>3590.3</c:v>
                </c:pt>
                <c:pt idx="4">
                  <c:v>4110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820-47B6-9FBC-CA0F90DE36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55753456"/>
        <c:axId val="455755416"/>
        <c:axId val="0"/>
      </c:bar3DChart>
      <c:catAx>
        <c:axId val="45575345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55755416"/>
        <c:crosses val="autoZero"/>
        <c:auto val="1"/>
        <c:lblAlgn val="ctr"/>
        <c:lblOffset val="100"/>
        <c:noMultiLvlLbl val="0"/>
      </c:catAx>
      <c:valAx>
        <c:axId val="455755416"/>
        <c:scaling>
          <c:orientation val="minMax"/>
        </c:scaling>
        <c:delete val="0"/>
        <c:axPos val="b"/>
        <c:majorGridlines>
          <c:spPr>
            <a:ln w="3174"/>
          </c:spPr>
        </c:majorGridlines>
        <c:numFmt formatCode="#,##0" sourceLinked="0"/>
        <c:majorTickMark val="out"/>
        <c:minorTickMark val="none"/>
        <c:tickLblPos val="nextTo"/>
        <c:spPr>
          <a:ln w="3174"/>
        </c:spPr>
        <c:txPr>
          <a:bodyPr/>
          <a:lstStyle/>
          <a:p>
            <a:pPr>
              <a:defRPr sz="9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55753456"/>
        <c:crosses val="autoZero"/>
        <c:crossBetween val="between"/>
      </c:valAx>
      <c:spPr>
        <a:noFill/>
        <a:ln w="25392">
          <a:noFill/>
        </a:ln>
      </c:spPr>
    </c:plotArea>
    <c:legend>
      <c:legendPos val="t"/>
      <c:layout>
        <c:manualLayout>
          <c:xMode val="edge"/>
          <c:yMode val="edge"/>
          <c:x val="0.14713072324292797"/>
          <c:y val="6.7292095197759833E-2"/>
          <c:w val="0.63783719743365408"/>
          <c:h val="4.4452430901816394E-2"/>
        </c:manualLayout>
      </c:layout>
      <c:overlay val="0"/>
      <c:txPr>
        <a:bodyPr/>
        <a:lstStyle/>
        <a:p>
          <a:pPr>
            <a:defRPr sz="12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799"/>
      </a:pPr>
      <a:endParaRPr lang="ru-RU"/>
    </a:p>
  </c:tx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l">
              <a:defRPr/>
            </a:pPr>
            <a:r>
              <a:rPr kumimoji="0" lang="ru-RU" sz="1200" b="1" kern="1200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Структура доходов по источникам</a:t>
            </a:r>
            <a:endParaRPr kumimoji="0" lang="ru-RU" sz="1200" b="1" kern="1200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Georgia" panose="02040502050405020303" pitchFamily="18" charset="0"/>
              <a:ea typeface="+mj-ea"/>
              <a:cs typeface="+mj-cs"/>
            </a:endParaRPr>
          </a:p>
        </c:rich>
      </c:tx>
      <c:layout>
        <c:manualLayout>
          <c:xMode val="edge"/>
          <c:yMode val="edge"/>
          <c:x val="2.6397363270495189E-2"/>
          <c:y val="3.1067954831597001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38254253506268693"/>
          <c:y val="0.16202264617431977"/>
          <c:w val="0.21497824944500593"/>
          <c:h val="0.72584486897640488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0.15416197142116483"/>
                  <c:y val="-0.1912003160836917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400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0792041625004629"/>
                      <c:h val="0.5448527844117536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5FBA-4987-8EE8-A974950ABA19}"/>
                </c:ext>
              </c:extLst>
            </c:dLbl>
            <c:dLbl>
              <c:idx val="1"/>
              <c:layout>
                <c:manualLayout>
                  <c:x val="-0.21802663690442187"/>
                  <c:y val="-2.3020268589661372E-2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dirty="0" smtClean="0"/>
                      <a:t>Межбюджетные </a:t>
                    </a:r>
                    <a:r>
                      <a:rPr lang="ru-RU" dirty="0"/>
                      <a:t>трансферты 
3 </a:t>
                    </a:r>
                    <a:r>
                      <a:rPr lang="ru-RU" dirty="0" smtClean="0"/>
                      <a:t>731,8</a:t>
                    </a:r>
                    <a:r>
                      <a:rPr lang="ru-RU" dirty="0"/>
                      <a:t>
43%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8460832394284232"/>
                      <c:h val="0.4441523539042007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5FBA-4987-8EE8-A974950ABA1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Налоговые и неналоговые доходы</c:v>
                </c:pt>
                <c:pt idx="1">
                  <c:v>Межбюджетные трансферты </c:v>
                </c:pt>
              </c:strCache>
            </c:strRef>
          </c:cat>
          <c:val>
            <c:numRef>
              <c:f>Лист1!$B$2:$B$3</c:f>
              <c:numCache>
                <c:formatCode>#\ ##0.0</c:formatCode>
                <c:ptCount val="2"/>
                <c:pt idx="0">
                  <c:v>4998.8999999999996</c:v>
                </c:pt>
                <c:pt idx="1">
                  <c:v>3731.8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FBA-4987-8EE8-A974950ABA1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kumimoji="0" lang="ru-RU" sz="1200" b="1" kern="1200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Структура налоговых</a:t>
            </a:r>
            <a:r>
              <a:rPr kumimoji="0" lang="ru-RU" sz="1200" b="1" kern="1200" baseline="0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 и неналоговых до</a:t>
            </a:r>
            <a:r>
              <a:rPr kumimoji="0" lang="ru-RU" sz="1200" b="1" kern="1200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ходов</a:t>
            </a:r>
            <a:endParaRPr kumimoji="0" lang="ru-RU" sz="1200" b="1" kern="1200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Georgia" panose="02040502050405020303" pitchFamily="18" charset="0"/>
              <a:ea typeface="+mj-ea"/>
              <a:cs typeface="+mj-cs"/>
            </a:endParaRPr>
          </a:p>
        </c:rich>
      </c:tx>
      <c:layout>
        <c:manualLayout>
          <c:xMode val="edge"/>
          <c:yMode val="edge"/>
          <c:x val="8.4773065828395236E-3"/>
          <c:y val="2.3169094252605146E-2"/>
        </c:manualLayout>
      </c:layout>
      <c:overlay val="0"/>
    </c:title>
    <c:autoTitleDeleted val="0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-0.28684694756138207"/>
                  <c:y val="-3.357413836080328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400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8436951449838904"/>
                      <c:h val="0.4041204106199424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A9AF-4469-A1C3-FB21258BD815}"/>
                </c:ext>
              </c:extLst>
            </c:dLbl>
            <c:dLbl>
              <c:idx val="1"/>
              <c:layout>
                <c:manualLayout>
                  <c:x val="0.15489153982890791"/>
                  <c:y val="-0.1791708717618234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9AF-4469-A1C3-FB21258BD81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Налоговые доходы</c:v>
                </c:pt>
                <c:pt idx="1">
                  <c:v>Неналоговые доходы </c:v>
                </c:pt>
              </c:strCache>
            </c:strRef>
          </c:cat>
          <c:val>
            <c:numRef>
              <c:f>Лист1!$B$2:$B$3</c:f>
              <c:numCache>
                <c:formatCode>#\ ##0.0</c:formatCode>
                <c:ptCount val="2"/>
                <c:pt idx="0">
                  <c:v>4265.2</c:v>
                </c:pt>
                <c:pt idx="1">
                  <c:v>733.7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9AF-4469-A1C3-FB21258BD8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104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673349A-3599-4213-B618-BE86FAD4BF4E}" type="doc">
      <dgm:prSet loTypeId="urn:microsoft.com/office/officeart/2005/8/layout/orgChart1" loCatId="hierarchy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19F8184-3D92-4C54-858F-C7EF98DCF32F}">
      <dgm:prSet phldrT="[Текст]" custT="1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800" b="1" dirty="0" smtClean="0">
              <a:latin typeface="Georgia" panose="02040502050405020303" pitchFamily="18" charset="0"/>
            </a:rPr>
            <a:t>Доходы бюджета </a:t>
          </a:r>
          <a:r>
            <a:rPr lang="ru-RU" sz="1800" dirty="0" smtClean="0">
              <a:latin typeface="Georgia" panose="02040502050405020303" pitchFamily="18" charset="0"/>
            </a:rPr>
            <a:t>–</a:t>
          </a:r>
        </a:p>
        <a:p>
          <a:r>
            <a:rPr lang="ru-RU" sz="1800" b="0" i="0" dirty="0" smtClean="0">
              <a:latin typeface="Georgia" panose="02040502050405020303" pitchFamily="18" charset="0"/>
            </a:rPr>
            <a:t>поступающие в бюджет городского округа Домодедово денежные средства</a:t>
          </a:r>
          <a:endParaRPr lang="ru-RU" sz="1800" dirty="0">
            <a:latin typeface="Georgia" panose="02040502050405020303" pitchFamily="18" charset="0"/>
          </a:endParaRPr>
        </a:p>
      </dgm:t>
    </dgm:pt>
    <dgm:pt modelId="{8CE92663-61A1-4890-A0EB-3D99CCED2E4A}" type="parTrans" cxnId="{05217633-07EE-4F47-8115-B0AD0232F79C}">
      <dgm:prSet/>
      <dgm:spPr/>
      <dgm:t>
        <a:bodyPr/>
        <a:lstStyle/>
        <a:p>
          <a:endParaRPr lang="ru-RU"/>
        </a:p>
      </dgm:t>
    </dgm:pt>
    <dgm:pt modelId="{384CDDBE-3351-41E9-9965-1AD7A024487A}" type="sibTrans" cxnId="{05217633-07EE-4F47-8115-B0AD0232F79C}">
      <dgm:prSet/>
      <dgm:spPr/>
      <dgm:t>
        <a:bodyPr/>
        <a:lstStyle/>
        <a:p>
          <a:endParaRPr lang="ru-RU"/>
        </a:p>
      </dgm:t>
    </dgm:pt>
    <dgm:pt modelId="{0274082B-DD1D-4D8C-B8B3-66F5B1A941BC}">
      <dgm:prSet phldrT="[Текст]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1" i="1" dirty="0" smtClean="0">
              <a:latin typeface="Georgia" panose="02040502050405020303" pitchFamily="18" charset="0"/>
            </a:rPr>
            <a:t>налоговые доходы </a:t>
          </a:r>
        </a:p>
        <a:p>
          <a:r>
            <a:rPr lang="ru-RU" b="0" i="1" dirty="0" smtClean="0">
              <a:latin typeface="Georgia" panose="02040502050405020303" pitchFamily="18" charset="0"/>
            </a:rPr>
            <a:t>– часть доходов граждан и организаций, которые они обязаны уплачивать государству (например земельный налог, налоги на имущество и т.д.)</a:t>
          </a:r>
          <a:endParaRPr lang="ru-RU" dirty="0">
            <a:latin typeface="Georgia" panose="02040502050405020303" pitchFamily="18" charset="0"/>
          </a:endParaRPr>
        </a:p>
      </dgm:t>
    </dgm:pt>
    <dgm:pt modelId="{39EAE9AC-97CC-48E5-83DE-B3BB6EF9DFA9}" type="parTrans" cxnId="{15173146-7B0B-4860-92C2-BF9303B437C9}">
      <dgm:prSet/>
      <dgm:spPr/>
      <dgm:t>
        <a:bodyPr/>
        <a:lstStyle/>
        <a:p>
          <a:endParaRPr lang="ru-RU"/>
        </a:p>
      </dgm:t>
    </dgm:pt>
    <dgm:pt modelId="{4C9CAB82-3DAA-4245-85A9-D2C8711AB22B}" type="sibTrans" cxnId="{15173146-7B0B-4860-92C2-BF9303B437C9}">
      <dgm:prSet/>
      <dgm:spPr/>
      <dgm:t>
        <a:bodyPr/>
        <a:lstStyle/>
        <a:p>
          <a:endParaRPr lang="ru-RU"/>
        </a:p>
      </dgm:t>
    </dgm:pt>
    <dgm:pt modelId="{C16D4782-B4A3-44F6-9BF2-C64929974A7E}">
      <dgm:prSet phldrT="[Текст]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1" i="1" dirty="0" smtClean="0">
              <a:latin typeface="Georgia" panose="02040502050405020303" pitchFamily="18" charset="0"/>
            </a:rPr>
            <a:t>неналоговые доходы</a:t>
          </a:r>
          <a:r>
            <a:rPr lang="ru-RU" b="0" i="1" dirty="0" smtClean="0">
              <a:latin typeface="Georgia" panose="02040502050405020303" pitchFamily="18" charset="0"/>
            </a:rPr>
            <a:t> </a:t>
          </a:r>
        </a:p>
        <a:p>
          <a:r>
            <a:rPr lang="ru-RU" b="0" i="1" dirty="0" smtClean="0">
              <a:latin typeface="Georgia" panose="02040502050405020303" pitchFamily="18" charset="0"/>
            </a:rPr>
            <a:t>– платежи за пользование государственным и муниципальным имуществом, платежи в виде штрафов, санкций за нарушение законодательства</a:t>
          </a:r>
          <a:endParaRPr lang="ru-RU" dirty="0">
            <a:latin typeface="Georgia" panose="02040502050405020303" pitchFamily="18" charset="0"/>
          </a:endParaRPr>
        </a:p>
      </dgm:t>
    </dgm:pt>
    <dgm:pt modelId="{E1742A0F-CDE3-4C7E-8CE9-2D597F368E91}" type="parTrans" cxnId="{E4B79434-1A7B-4D2C-9275-C5638E1A0C4C}">
      <dgm:prSet/>
      <dgm:spPr/>
      <dgm:t>
        <a:bodyPr/>
        <a:lstStyle/>
        <a:p>
          <a:endParaRPr lang="ru-RU"/>
        </a:p>
      </dgm:t>
    </dgm:pt>
    <dgm:pt modelId="{D1B76076-366B-464E-92D3-6A26E7BFC193}" type="sibTrans" cxnId="{E4B79434-1A7B-4D2C-9275-C5638E1A0C4C}">
      <dgm:prSet/>
      <dgm:spPr/>
      <dgm:t>
        <a:bodyPr/>
        <a:lstStyle/>
        <a:p>
          <a:endParaRPr lang="ru-RU"/>
        </a:p>
      </dgm:t>
    </dgm:pt>
    <dgm:pt modelId="{16E62EE6-A7FB-471B-8800-4CDE3BF6A934}">
      <dgm:prSet phldrT="[Текст]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1" i="1" dirty="0" smtClean="0">
              <a:latin typeface="Georgia" panose="02040502050405020303" pitchFamily="18" charset="0"/>
            </a:rPr>
            <a:t>безвозмездные поступления</a:t>
          </a:r>
          <a:r>
            <a:rPr lang="ru-RU" b="0" i="1" dirty="0" smtClean="0">
              <a:latin typeface="Georgia" panose="02040502050405020303" pitchFamily="18" charset="0"/>
            </a:rPr>
            <a:t> </a:t>
          </a:r>
        </a:p>
        <a:p>
          <a:r>
            <a:rPr lang="ru-RU" b="0" i="1" dirty="0" smtClean="0">
              <a:latin typeface="Georgia" panose="02040502050405020303" pitchFamily="18" charset="0"/>
            </a:rPr>
            <a:t>– денежные средства из других бюджетов бюджетной системы (в виде межбюджетных трансфертов), а также от физических и юридических лиц (в том числе добровольные пожертвования)</a:t>
          </a:r>
          <a:endParaRPr lang="ru-RU" dirty="0">
            <a:latin typeface="Georgia" panose="02040502050405020303" pitchFamily="18" charset="0"/>
          </a:endParaRPr>
        </a:p>
      </dgm:t>
    </dgm:pt>
    <dgm:pt modelId="{ABC4BC52-8DDA-4682-B994-152190278851}" type="parTrans" cxnId="{FA624F1D-4836-46A2-AE1A-48E303C41201}">
      <dgm:prSet/>
      <dgm:spPr/>
      <dgm:t>
        <a:bodyPr/>
        <a:lstStyle/>
        <a:p>
          <a:endParaRPr lang="ru-RU"/>
        </a:p>
      </dgm:t>
    </dgm:pt>
    <dgm:pt modelId="{566BDBE4-5639-48A2-A5B0-CF9B3394F31C}" type="sibTrans" cxnId="{FA624F1D-4836-46A2-AE1A-48E303C41201}">
      <dgm:prSet/>
      <dgm:spPr/>
      <dgm:t>
        <a:bodyPr/>
        <a:lstStyle/>
        <a:p>
          <a:endParaRPr lang="ru-RU"/>
        </a:p>
      </dgm:t>
    </dgm:pt>
    <dgm:pt modelId="{30600A26-DEF7-4169-AEDC-0386ABEC5920}" type="pres">
      <dgm:prSet presAssocID="{9673349A-3599-4213-B618-BE86FAD4BF4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5A95D20B-2B1C-491A-8DB9-9EF0FD789732}" type="pres">
      <dgm:prSet presAssocID="{A19F8184-3D92-4C54-858F-C7EF98DCF32F}" presName="hierRoot1" presStyleCnt="0">
        <dgm:presLayoutVars>
          <dgm:hierBranch/>
        </dgm:presLayoutVars>
      </dgm:prSet>
      <dgm:spPr/>
      <dgm:t>
        <a:bodyPr/>
        <a:lstStyle/>
        <a:p>
          <a:endParaRPr lang="ru-RU"/>
        </a:p>
      </dgm:t>
    </dgm:pt>
    <dgm:pt modelId="{B2B904EE-D8A4-48DE-9008-F0AC45A4A452}" type="pres">
      <dgm:prSet presAssocID="{A19F8184-3D92-4C54-858F-C7EF98DCF32F}" presName="rootComposite1" presStyleCnt="0"/>
      <dgm:spPr/>
      <dgm:t>
        <a:bodyPr/>
        <a:lstStyle/>
        <a:p>
          <a:endParaRPr lang="ru-RU"/>
        </a:p>
      </dgm:t>
    </dgm:pt>
    <dgm:pt modelId="{88B3B24E-E517-460F-B357-83FB6F569789}" type="pres">
      <dgm:prSet presAssocID="{A19F8184-3D92-4C54-858F-C7EF98DCF32F}" presName="rootText1" presStyleLbl="node0" presStyleIdx="0" presStyleCnt="1" custScaleX="184879" custScaleY="98825" custLinFactNeighborX="-1918" custLinFactNeighborY="-2320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E4C1451-8AE8-438B-8696-6D30BBABD61A}" type="pres">
      <dgm:prSet presAssocID="{A19F8184-3D92-4C54-858F-C7EF98DCF32F}" presName="rootConnector1" presStyleLbl="node1" presStyleIdx="0" presStyleCnt="0"/>
      <dgm:spPr/>
      <dgm:t>
        <a:bodyPr/>
        <a:lstStyle/>
        <a:p>
          <a:endParaRPr lang="ru-RU"/>
        </a:p>
      </dgm:t>
    </dgm:pt>
    <dgm:pt modelId="{C783A3D4-A114-4362-918C-6E5A078C24B9}" type="pres">
      <dgm:prSet presAssocID="{A19F8184-3D92-4C54-858F-C7EF98DCF32F}" presName="hierChild2" presStyleCnt="0"/>
      <dgm:spPr/>
      <dgm:t>
        <a:bodyPr/>
        <a:lstStyle/>
        <a:p>
          <a:endParaRPr lang="ru-RU"/>
        </a:p>
      </dgm:t>
    </dgm:pt>
    <dgm:pt modelId="{0ED72EF0-9F89-4556-BCBF-6303989F29F2}" type="pres">
      <dgm:prSet presAssocID="{39EAE9AC-97CC-48E5-83DE-B3BB6EF9DFA9}" presName="Name35" presStyleLbl="parChTrans1D2" presStyleIdx="0" presStyleCnt="3"/>
      <dgm:spPr/>
      <dgm:t>
        <a:bodyPr/>
        <a:lstStyle/>
        <a:p>
          <a:endParaRPr lang="ru-RU"/>
        </a:p>
      </dgm:t>
    </dgm:pt>
    <dgm:pt modelId="{79656F74-BAAC-40D2-91D0-71DAC7E8AD48}" type="pres">
      <dgm:prSet presAssocID="{0274082B-DD1D-4D8C-B8B3-66F5B1A941BC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46AECF2B-04D5-4DAF-BC3A-25574DDFC345}" type="pres">
      <dgm:prSet presAssocID="{0274082B-DD1D-4D8C-B8B3-66F5B1A941BC}" presName="rootComposite" presStyleCnt="0"/>
      <dgm:spPr/>
      <dgm:t>
        <a:bodyPr/>
        <a:lstStyle/>
        <a:p>
          <a:endParaRPr lang="ru-RU"/>
        </a:p>
      </dgm:t>
    </dgm:pt>
    <dgm:pt modelId="{8691BD35-EF84-47C0-8650-B39004D645CE}" type="pres">
      <dgm:prSet presAssocID="{0274082B-DD1D-4D8C-B8B3-66F5B1A941BC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662705E-C0AF-4F6E-AC9B-9DA9614F3EF4}" type="pres">
      <dgm:prSet presAssocID="{0274082B-DD1D-4D8C-B8B3-66F5B1A941BC}" presName="rootConnector" presStyleLbl="node2" presStyleIdx="0" presStyleCnt="3"/>
      <dgm:spPr/>
      <dgm:t>
        <a:bodyPr/>
        <a:lstStyle/>
        <a:p>
          <a:endParaRPr lang="ru-RU"/>
        </a:p>
      </dgm:t>
    </dgm:pt>
    <dgm:pt modelId="{720CF834-32B8-459E-A46B-63EAFD3FF627}" type="pres">
      <dgm:prSet presAssocID="{0274082B-DD1D-4D8C-B8B3-66F5B1A941BC}" presName="hierChild4" presStyleCnt="0"/>
      <dgm:spPr/>
      <dgm:t>
        <a:bodyPr/>
        <a:lstStyle/>
        <a:p>
          <a:endParaRPr lang="ru-RU"/>
        </a:p>
      </dgm:t>
    </dgm:pt>
    <dgm:pt modelId="{80194356-6DB7-48EE-AAE1-4C65F86CEE23}" type="pres">
      <dgm:prSet presAssocID="{0274082B-DD1D-4D8C-B8B3-66F5B1A941BC}" presName="hierChild5" presStyleCnt="0"/>
      <dgm:spPr/>
      <dgm:t>
        <a:bodyPr/>
        <a:lstStyle/>
        <a:p>
          <a:endParaRPr lang="ru-RU"/>
        </a:p>
      </dgm:t>
    </dgm:pt>
    <dgm:pt modelId="{4712C55F-8DBA-4AA1-BB5F-E77B3AF0FBBD}" type="pres">
      <dgm:prSet presAssocID="{E1742A0F-CDE3-4C7E-8CE9-2D597F368E91}" presName="Name35" presStyleLbl="parChTrans1D2" presStyleIdx="1" presStyleCnt="3"/>
      <dgm:spPr/>
      <dgm:t>
        <a:bodyPr/>
        <a:lstStyle/>
        <a:p>
          <a:endParaRPr lang="ru-RU"/>
        </a:p>
      </dgm:t>
    </dgm:pt>
    <dgm:pt modelId="{A3797F75-FEB5-4B8C-9037-5727E2C3AC6A}" type="pres">
      <dgm:prSet presAssocID="{C16D4782-B4A3-44F6-9BF2-C64929974A7E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C265628F-2887-485B-8B23-636660815227}" type="pres">
      <dgm:prSet presAssocID="{C16D4782-B4A3-44F6-9BF2-C64929974A7E}" presName="rootComposite" presStyleCnt="0"/>
      <dgm:spPr/>
      <dgm:t>
        <a:bodyPr/>
        <a:lstStyle/>
        <a:p>
          <a:endParaRPr lang="ru-RU"/>
        </a:p>
      </dgm:t>
    </dgm:pt>
    <dgm:pt modelId="{5F22BBB5-7557-46CA-83DA-E70A2236AB2E}" type="pres">
      <dgm:prSet presAssocID="{C16D4782-B4A3-44F6-9BF2-C64929974A7E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B3E233D-8E5B-4AAC-A5B4-44A8C3098E25}" type="pres">
      <dgm:prSet presAssocID="{C16D4782-B4A3-44F6-9BF2-C64929974A7E}" presName="rootConnector" presStyleLbl="node2" presStyleIdx="1" presStyleCnt="3"/>
      <dgm:spPr/>
      <dgm:t>
        <a:bodyPr/>
        <a:lstStyle/>
        <a:p>
          <a:endParaRPr lang="ru-RU"/>
        </a:p>
      </dgm:t>
    </dgm:pt>
    <dgm:pt modelId="{143B6FED-B692-4BFA-B4E4-01E5AAA8326A}" type="pres">
      <dgm:prSet presAssocID="{C16D4782-B4A3-44F6-9BF2-C64929974A7E}" presName="hierChild4" presStyleCnt="0"/>
      <dgm:spPr/>
      <dgm:t>
        <a:bodyPr/>
        <a:lstStyle/>
        <a:p>
          <a:endParaRPr lang="ru-RU"/>
        </a:p>
      </dgm:t>
    </dgm:pt>
    <dgm:pt modelId="{E1DAE7F1-A93C-42DE-90B9-B4397A489D81}" type="pres">
      <dgm:prSet presAssocID="{C16D4782-B4A3-44F6-9BF2-C64929974A7E}" presName="hierChild5" presStyleCnt="0"/>
      <dgm:spPr/>
      <dgm:t>
        <a:bodyPr/>
        <a:lstStyle/>
        <a:p>
          <a:endParaRPr lang="ru-RU"/>
        </a:p>
      </dgm:t>
    </dgm:pt>
    <dgm:pt modelId="{18804086-ED54-4651-B4AA-EC1AB284BD66}" type="pres">
      <dgm:prSet presAssocID="{ABC4BC52-8DDA-4682-B994-152190278851}" presName="Name35" presStyleLbl="parChTrans1D2" presStyleIdx="2" presStyleCnt="3"/>
      <dgm:spPr/>
      <dgm:t>
        <a:bodyPr/>
        <a:lstStyle/>
        <a:p>
          <a:endParaRPr lang="ru-RU"/>
        </a:p>
      </dgm:t>
    </dgm:pt>
    <dgm:pt modelId="{8521A632-C4DB-4D3A-A2CE-39654601FCA6}" type="pres">
      <dgm:prSet presAssocID="{16E62EE6-A7FB-471B-8800-4CDE3BF6A934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946F1574-5FF4-4530-8B3F-7A8E2289EE0E}" type="pres">
      <dgm:prSet presAssocID="{16E62EE6-A7FB-471B-8800-4CDE3BF6A934}" presName="rootComposite" presStyleCnt="0"/>
      <dgm:spPr/>
      <dgm:t>
        <a:bodyPr/>
        <a:lstStyle/>
        <a:p>
          <a:endParaRPr lang="ru-RU"/>
        </a:p>
      </dgm:t>
    </dgm:pt>
    <dgm:pt modelId="{845955BB-0151-491A-BD4F-FE6A502991C3}" type="pres">
      <dgm:prSet presAssocID="{16E62EE6-A7FB-471B-8800-4CDE3BF6A934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A989AA5-103F-4498-BE49-93D229B1AD97}" type="pres">
      <dgm:prSet presAssocID="{16E62EE6-A7FB-471B-8800-4CDE3BF6A934}" presName="rootConnector" presStyleLbl="node2" presStyleIdx="2" presStyleCnt="3"/>
      <dgm:spPr/>
      <dgm:t>
        <a:bodyPr/>
        <a:lstStyle/>
        <a:p>
          <a:endParaRPr lang="ru-RU"/>
        </a:p>
      </dgm:t>
    </dgm:pt>
    <dgm:pt modelId="{C4269443-C5DE-408C-BB6C-C17162DE2EAA}" type="pres">
      <dgm:prSet presAssocID="{16E62EE6-A7FB-471B-8800-4CDE3BF6A934}" presName="hierChild4" presStyleCnt="0"/>
      <dgm:spPr/>
      <dgm:t>
        <a:bodyPr/>
        <a:lstStyle/>
        <a:p>
          <a:endParaRPr lang="ru-RU"/>
        </a:p>
      </dgm:t>
    </dgm:pt>
    <dgm:pt modelId="{4B3A01DC-B6DD-4F96-BC6F-7AC96B89E96B}" type="pres">
      <dgm:prSet presAssocID="{16E62EE6-A7FB-471B-8800-4CDE3BF6A934}" presName="hierChild5" presStyleCnt="0"/>
      <dgm:spPr/>
      <dgm:t>
        <a:bodyPr/>
        <a:lstStyle/>
        <a:p>
          <a:endParaRPr lang="ru-RU"/>
        </a:p>
      </dgm:t>
    </dgm:pt>
    <dgm:pt modelId="{4F392766-20EC-45E3-BCB6-F75BBFE3CB1F}" type="pres">
      <dgm:prSet presAssocID="{A19F8184-3D92-4C54-858F-C7EF98DCF32F}" presName="hierChild3" presStyleCnt="0"/>
      <dgm:spPr/>
      <dgm:t>
        <a:bodyPr/>
        <a:lstStyle/>
        <a:p>
          <a:endParaRPr lang="ru-RU"/>
        </a:p>
      </dgm:t>
    </dgm:pt>
  </dgm:ptLst>
  <dgm:cxnLst>
    <dgm:cxn modelId="{15173146-7B0B-4860-92C2-BF9303B437C9}" srcId="{A19F8184-3D92-4C54-858F-C7EF98DCF32F}" destId="{0274082B-DD1D-4D8C-B8B3-66F5B1A941BC}" srcOrd="0" destOrd="0" parTransId="{39EAE9AC-97CC-48E5-83DE-B3BB6EF9DFA9}" sibTransId="{4C9CAB82-3DAA-4245-85A9-D2C8711AB22B}"/>
    <dgm:cxn modelId="{E4B79434-1A7B-4D2C-9275-C5638E1A0C4C}" srcId="{A19F8184-3D92-4C54-858F-C7EF98DCF32F}" destId="{C16D4782-B4A3-44F6-9BF2-C64929974A7E}" srcOrd="1" destOrd="0" parTransId="{E1742A0F-CDE3-4C7E-8CE9-2D597F368E91}" sibTransId="{D1B76076-366B-464E-92D3-6A26E7BFC193}"/>
    <dgm:cxn modelId="{21F0C9E5-DB9C-4F1C-BE2B-164FCD4AF1A9}" type="presOf" srcId="{A19F8184-3D92-4C54-858F-C7EF98DCF32F}" destId="{88B3B24E-E517-460F-B357-83FB6F569789}" srcOrd="0" destOrd="0" presId="urn:microsoft.com/office/officeart/2005/8/layout/orgChart1"/>
    <dgm:cxn modelId="{29AC7078-5663-48DF-AB67-D29D22CEB665}" type="presOf" srcId="{A19F8184-3D92-4C54-858F-C7EF98DCF32F}" destId="{5E4C1451-8AE8-438B-8696-6D30BBABD61A}" srcOrd="1" destOrd="0" presId="urn:microsoft.com/office/officeart/2005/8/layout/orgChart1"/>
    <dgm:cxn modelId="{F6CB695A-C9F1-4C7D-A2FB-7FB6BB02E4BE}" type="presOf" srcId="{16E62EE6-A7FB-471B-8800-4CDE3BF6A934}" destId="{3A989AA5-103F-4498-BE49-93D229B1AD97}" srcOrd="1" destOrd="0" presId="urn:microsoft.com/office/officeart/2005/8/layout/orgChart1"/>
    <dgm:cxn modelId="{7549A726-6B41-4D94-B6AF-7788BEA59DF5}" type="presOf" srcId="{0274082B-DD1D-4D8C-B8B3-66F5B1A941BC}" destId="{8691BD35-EF84-47C0-8650-B39004D645CE}" srcOrd="0" destOrd="0" presId="urn:microsoft.com/office/officeart/2005/8/layout/orgChart1"/>
    <dgm:cxn modelId="{E6F61F3A-4DFC-4369-9D9F-3CDB7737326E}" type="presOf" srcId="{9673349A-3599-4213-B618-BE86FAD4BF4E}" destId="{30600A26-DEF7-4169-AEDC-0386ABEC5920}" srcOrd="0" destOrd="0" presId="urn:microsoft.com/office/officeart/2005/8/layout/orgChart1"/>
    <dgm:cxn modelId="{DCE72D18-C1E4-4635-9461-65E4995D6F7A}" type="presOf" srcId="{E1742A0F-CDE3-4C7E-8CE9-2D597F368E91}" destId="{4712C55F-8DBA-4AA1-BB5F-E77B3AF0FBBD}" srcOrd="0" destOrd="0" presId="urn:microsoft.com/office/officeart/2005/8/layout/orgChart1"/>
    <dgm:cxn modelId="{DD565DCF-3F7D-44CF-B1C4-7DF898D2866D}" type="presOf" srcId="{16E62EE6-A7FB-471B-8800-4CDE3BF6A934}" destId="{845955BB-0151-491A-BD4F-FE6A502991C3}" srcOrd="0" destOrd="0" presId="urn:microsoft.com/office/officeart/2005/8/layout/orgChart1"/>
    <dgm:cxn modelId="{80012061-0EE0-42DE-9B5F-3F290A71EAB7}" type="presOf" srcId="{0274082B-DD1D-4D8C-B8B3-66F5B1A941BC}" destId="{C662705E-C0AF-4F6E-AC9B-9DA9614F3EF4}" srcOrd="1" destOrd="0" presId="urn:microsoft.com/office/officeart/2005/8/layout/orgChart1"/>
    <dgm:cxn modelId="{8393D6E2-81A4-4512-A8FE-7B7EA95A1C9D}" type="presOf" srcId="{C16D4782-B4A3-44F6-9BF2-C64929974A7E}" destId="{5B3E233D-8E5B-4AAC-A5B4-44A8C3098E25}" srcOrd="1" destOrd="0" presId="urn:microsoft.com/office/officeart/2005/8/layout/orgChart1"/>
    <dgm:cxn modelId="{06D7FEBC-AF02-4354-8DFB-8D9012801647}" type="presOf" srcId="{ABC4BC52-8DDA-4682-B994-152190278851}" destId="{18804086-ED54-4651-B4AA-EC1AB284BD66}" srcOrd="0" destOrd="0" presId="urn:microsoft.com/office/officeart/2005/8/layout/orgChart1"/>
    <dgm:cxn modelId="{FA624F1D-4836-46A2-AE1A-48E303C41201}" srcId="{A19F8184-3D92-4C54-858F-C7EF98DCF32F}" destId="{16E62EE6-A7FB-471B-8800-4CDE3BF6A934}" srcOrd="2" destOrd="0" parTransId="{ABC4BC52-8DDA-4682-B994-152190278851}" sibTransId="{566BDBE4-5639-48A2-A5B0-CF9B3394F31C}"/>
    <dgm:cxn modelId="{06F554AD-4B56-4981-8A32-3058923DF9E3}" type="presOf" srcId="{39EAE9AC-97CC-48E5-83DE-B3BB6EF9DFA9}" destId="{0ED72EF0-9F89-4556-BCBF-6303989F29F2}" srcOrd="0" destOrd="0" presId="urn:microsoft.com/office/officeart/2005/8/layout/orgChart1"/>
    <dgm:cxn modelId="{05217633-07EE-4F47-8115-B0AD0232F79C}" srcId="{9673349A-3599-4213-B618-BE86FAD4BF4E}" destId="{A19F8184-3D92-4C54-858F-C7EF98DCF32F}" srcOrd="0" destOrd="0" parTransId="{8CE92663-61A1-4890-A0EB-3D99CCED2E4A}" sibTransId="{384CDDBE-3351-41E9-9965-1AD7A024487A}"/>
    <dgm:cxn modelId="{91340DE8-C1FC-43AA-9559-428D1C9353EB}" type="presOf" srcId="{C16D4782-B4A3-44F6-9BF2-C64929974A7E}" destId="{5F22BBB5-7557-46CA-83DA-E70A2236AB2E}" srcOrd="0" destOrd="0" presId="urn:microsoft.com/office/officeart/2005/8/layout/orgChart1"/>
    <dgm:cxn modelId="{35B9B66D-A4B5-4552-A00D-4E6AB3B43168}" type="presParOf" srcId="{30600A26-DEF7-4169-AEDC-0386ABEC5920}" destId="{5A95D20B-2B1C-491A-8DB9-9EF0FD789732}" srcOrd="0" destOrd="0" presId="urn:microsoft.com/office/officeart/2005/8/layout/orgChart1"/>
    <dgm:cxn modelId="{B6459B62-D03A-44DA-9421-24676CA48D16}" type="presParOf" srcId="{5A95D20B-2B1C-491A-8DB9-9EF0FD789732}" destId="{B2B904EE-D8A4-48DE-9008-F0AC45A4A452}" srcOrd="0" destOrd="0" presId="urn:microsoft.com/office/officeart/2005/8/layout/orgChart1"/>
    <dgm:cxn modelId="{8E1B66E1-E415-4919-8628-A4FD831766BE}" type="presParOf" srcId="{B2B904EE-D8A4-48DE-9008-F0AC45A4A452}" destId="{88B3B24E-E517-460F-B357-83FB6F569789}" srcOrd="0" destOrd="0" presId="urn:microsoft.com/office/officeart/2005/8/layout/orgChart1"/>
    <dgm:cxn modelId="{CCF6BAA6-5DE5-4E30-89DE-E42B0F81562D}" type="presParOf" srcId="{B2B904EE-D8A4-48DE-9008-F0AC45A4A452}" destId="{5E4C1451-8AE8-438B-8696-6D30BBABD61A}" srcOrd="1" destOrd="0" presId="urn:microsoft.com/office/officeart/2005/8/layout/orgChart1"/>
    <dgm:cxn modelId="{CA53064B-D25C-4791-9086-07A750C019A0}" type="presParOf" srcId="{5A95D20B-2B1C-491A-8DB9-9EF0FD789732}" destId="{C783A3D4-A114-4362-918C-6E5A078C24B9}" srcOrd="1" destOrd="0" presId="urn:microsoft.com/office/officeart/2005/8/layout/orgChart1"/>
    <dgm:cxn modelId="{D6E662AF-B14F-46DC-B9DF-0481601D9A0B}" type="presParOf" srcId="{C783A3D4-A114-4362-918C-6E5A078C24B9}" destId="{0ED72EF0-9F89-4556-BCBF-6303989F29F2}" srcOrd="0" destOrd="0" presId="urn:microsoft.com/office/officeart/2005/8/layout/orgChart1"/>
    <dgm:cxn modelId="{751A2E84-C115-4B2E-B9D0-BD11B1FA6479}" type="presParOf" srcId="{C783A3D4-A114-4362-918C-6E5A078C24B9}" destId="{79656F74-BAAC-40D2-91D0-71DAC7E8AD48}" srcOrd="1" destOrd="0" presId="urn:microsoft.com/office/officeart/2005/8/layout/orgChart1"/>
    <dgm:cxn modelId="{B8E7C4F9-D1ED-4030-B650-84A9A7C01BB3}" type="presParOf" srcId="{79656F74-BAAC-40D2-91D0-71DAC7E8AD48}" destId="{46AECF2B-04D5-4DAF-BC3A-25574DDFC345}" srcOrd="0" destOrd="0" presId="urn:microsoft.com/office/officeart/2005/8/layout/orgChart1"/>
    <dgm:cxn modelId="{BF53E937-F906-4742-99F0-EAFB7BD16DD8}" type="presParOf" srcId="{46AECF2B-04D5-4DAF-BC3A-25574DDFC345}" destId="{8691BD35-EF84-47C0-8650-B39004D645CE}" srcOrd="0" destOrd="0" presId="urn:microsoft.com/office/officeart/2005/8/layout/orgChart1"/>
    <dgm:cxn modelId="{49E2A2DE-2AF8-4024-9D0D-3AAE4B064AAA}" type="presParOf" srcId="{46AECF2B-04D5-4DAF-BC3A-25574DDFC345}" destId="{C662705E-C0AF-4F6E-AC9B-9DA9614F3EF4}" srcOrd="1" destOrd="0" presId="urn:microsoft.com/office/officeart/2005/8/layout/orgChart1"/>
    <dgm:cxn modelId="{7617000B-F3A5-48A9-91FB-A1E7875C2C41}" type="presParOf" srcId="{79656F74-BAAC-40D2-91D0-71DAC7E8AD48}" destId="{720CF834-32B8-459E-A46B-63EAFD3FF627}" srcOrd="1" destOrd="0" presId="urn:microsoft.com/office/officeart/2005/8/layout/orgChart1"/>
    <dgm:cxn modelId="{6455B630-71C7-4C93-91E0-38B0ED074974}" type="presParOf" srcId="{79656F74-BAAC-40D2-91D0-71DAC7E8AD48}" destId="{80194356-6DB7-48EE-AAE1-4C65F86CEE23}" srcOrd="2" destOrd="0" presId="urn:microsoft.com/office/officeart/2005/8/layout/orgChart1"/>
    <dgm:cxn modelId="{F20158F4-3B26-47D8-B8EA-3FE3CE0981E5}" type="presParOf" srcId="{C783A3D4-A114-4362-918C-6E5A078C24B9}" destId="{4712C55F-8DBA-4AA1-BB5F-E77B3AF0FBBD}" srcOrd="2" destOrd="0" presId="urn:microsoft.com/office/officeart/2005/8/layout/orgChart1"/>
    <dgm:cxn modelId="{93C79A1A-BA54-4896-86CB-52E3FF2859DA}" type="presParOf" srcId="{C783A3D4-A114-4362-918C-6E5A078C24B9}" destId="{A3797F75-FEB5-4B8C-9037-5727E2C3AC6A}" srcOrd="3" destOrd="0" presId="urn:microsoft.com/office/officeart/2005/8/layout/orgChart1"/>
    <dgm:cxn modelId="{F212E5A5-D2D2-4D51-82BA-4EEDA53723ED}" type="presParOf" srcId="{A3797F75-FEB5-4B8C-9037-5727E2C3AC6A}" destId="{C265628F-2887-485B-8B23-636660815227}" srcOrd="0" destOrd="0" presId="urn:microsoft.com/office/officeart/2005/8/layout/orgChart1"/>
    <dgm:cxn modelId="{A8BEC61F-CA8E-4D14-8C60-C55D4B3A656C}" type="presParOf" srcId="{C265628F-2887-485B-8B23-636660815227}" destId="{5F22BBB5-7557-46CA-83DA-E70A2236AB2E}" srcOrd="0" destOrd="0" presId="urn:microsoft.com/office/officeart/2005/8/layout/orgChart1"/>
    <dgm:cxn modelId="{AD5D6BF7-D687-4520-8A27-61B72F380EE1}" type="presParOf" srcId="{C265628F-2887-485B-8B23-636660815227}" destId="{5B3E233D-8E5B-4AAC-A5B4-44A8C3098E25}" srcOrd="1" destOrd="0" presId="urn:microsoft.com/office/officeart/2005/8/layout/orgChart1"/>
    <dgm:cxn modelId="{D811E3D8-DB0A-4525-9042-EE3342172CFD}" type="presParOf" srcId="{A3797F75-FEB5-4B8C-9037-5727E2C3AC6A}" destId="{143B6FED-B692-4BFA-B4E4-01E5AAA8326A}" srcOrd="1" destOrd="0" presId="urn:microsoft.com/office/officeart/2005/8/layout/orgChart1"/>
    <dgm:cxn modelId="{4C43D2B6-24A4-447D-A125-5A065185DD36}" type="presParOf" srcId="{A3797F75-FEB5-4B8C-9037-5727E2C3AC6A}" destId="{E1DAE7F1-A93C-42DE-90B9-B4397A489D81}" srcOrd="2" destOrd="0" presId="urn:microsoft.com/office/officeart/2005/8/layout/orgChart1"/>
    <dgm:cxn modelId="{8CAC2B75-97C1-4741-9AC1-1815D8CE3897}" type="presParOf" srcId="{C783A3D4-A114-4362-918C-6E5A078C24B9}" destId="{18804086-ED54-4651-B4AA-EC1AB284BD66}" srcOrd="4" destOrd="0" presId="urn:microsoft.com/office/officeart/2005/8/layout/orgChart1"/>
    <dgm:cxn modelId="{AE5429F3-9E74-417F-BECA-CE9DFD9DA4D7}" type="presParOf" srcId="{C783A3D4-A114-4362-918C-6E5A078C24B9}" destId="{8521A632-C4DB-4D3A-A2CE-39654601FCA6}" srcOrd="5" destOrd="0" presId="urn:microsoft.com/office/officeart/2005/8/layout/orgChart1"/>
    <dgm:cxn modelId="{84674A78-0148-4777-837A-5391FB224061}" type="presParOf" srcId="{8521A632-C4DB-4D3A-A2CE-39654601FCA6}" destId="{946F1574-5FF4-4530-8B3F-7A8E2289EE0E}" srcOrd="0" destOrd="0" presId="urn:microsoft.com/office/officeart/2005/8/layout/orgChart1"/>
    <dgm:cxn modelId="{7A86D008-938D-4B5D-BB63-EDCB474C8E51}" type="presParOf" srcId="{946F1574-5FF4-4530-8B3F-7A8E2289EE0E}" destId="{845955BB-0151-491A-BD4F-FE6A502991C3}" srcOrd="0" destOrd="0" presId="urn:microsoft.com/office/officeart/2005/8/layout/orgChart1"/>
    <dgm:cxn modelId="{73D04D17-1DC6-47E1-90DE-2E9124BA8A36}" type="presParOf" srcId="{946F1574-5FF4-4530-8B3F-7A8E2289EE0E}" destId="{3A989AA5-103F-4498-BE49-93D229B1AD97}" srcOrd="1" destOrd="0" presId="urn:microsoft.com/office/officeart/2005/8/layout/orgChart1"/>
    <dgm:cxn modelId="{88CA5C1C-1CB3-4939-9628-45C2F5D42DC1}" type="presParOf" srcId="{8521A632-C4DB-4D3A-A2CE-39654601FCA6}" destId="{C4269443-C5DE-408C-BB6C-C17162DE2EAA}" srcOrd="1" destOrd="0" presId="urn:microsoft.com/office/officeart/2005/8/layout/orgChart1"/>
    <dgm:cxn modelId="{D1815E39-998F-433A-A330-B9462463DFC5}" type="presParOf" srcId="{8521A632-C4DB-4D3A-A2CE-39654601FCA6}" destId="{4B3A01DC-B6DD-4F96-BC6F-7AC96B89E96B}" srcOrd="2" destOrd="0" presId="urn:microsoft.com/office/officeart/2005/8/layout/orgChart1"/>
    <dgm:cxn modelId="{B7A445C3-5D99-4C84-AD9B-2662F1F200C7}" type="presParOf" srcId="{5A95D20B-2B1C-491A-8DB9-9EF0FD789732}" destId="{4F392766-20EC-45E3-BCB6-F75BBFE3CB1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804086-ED54-4651-B4AA-EC1AB284BD66}">
      <dsp:nvSpPr>
        <dsp:cNvPr id="0" name=""/>
        <dsp:cNvSpPr/>
      </dsp:nvSpPr>
      <dsp:spPr>
        <a:xfrm>
          <a:off x="4129625" y="1505288"/>
          <a:ext cx="3001717" cy="7961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39766"/>
              </a:lnTo>
              <a:lnTo>
                <a:pt x="3001717" y="539766"/>
              </a:lnTo>
              <a:lnTo>
                <a:pt x="3001717" y="796181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12C55F-8DBA-4AA1-BB5F-E77B3AF0FBBD}">
      <dsp:nvSpPr>
        <dsp:cNvPr id="0" name=""/>
        <dsp:cNvSpPr/>
      </dsp:nvSpPr>
      <dsp:spPr>
        <a:xfrm>
          <a:off x="4083905" y="1505288"/>
          <a:ext cx="91440" cy="79618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39766"/>
              </a:lnTo>
              <a:lnTo>
                <a:pt x="92558" y="539766"/>
              </a:lnTo>
              <a:lnTo>
                <a:pt x="92558" y="796181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D72EF0-9F89-4556-BCBF-6303989F29F2}">
      <dsp:nvSpPr>
        <dsp:cNvPr id="0" name=""/>
        <dsp:cNvSpPr/>
      </dsp:nvSpPr>
      <dsp:spPr>
        <a:xfrm>
          <a:off x="1221585" y="1505288"/>
          <a:ext cx="2908040" cy="796181"/>
        </a:xfrm>
        <a:custGeom>
          <a:avLst/>
          <a:gdLst/>
          <a:ahLst/>
          <a:cxnLst/>
          <a:rect l="0" t="0" r="0" b="0"/>
          <a:pathLst>
            <a:path>
              <a:moveTo>
                <a:pt x="2908040" y="0"/>
              </a:moveTo>
              <a:lnTo>
                <a:pt x="2908040" y="539766"/>
              </a:lnTo>
              <a:lnTo>
                <a:pt x="0" y="539766"/>
              </a:lnTo>
              <a:lnTo>
                <a:pt x="0" y="796181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B3B24E-E517-460F-B357-83FB6F569789}">
      <dsp:nvSpPr>
        <dsp:cNvPr id="0" name=""/>
        <dsp:cNvSpPr/>
      </dsp:nvSpPr>
      <dsp:spPr>
        <a:xfrm>
          <a:off x="1872207" y="298611"/>
          <a:ext cx="4514835" cy="1206677"/>
        </a:xfrm>
        <a:prstGeom prst="rect">
          <a:avLst/>
        </a:prstGeom>
        <a:solidFill>
          <a:schemeClr val="accent1"/>
        </a:solidFill>
        <a:ln w="63500" cap="flat" cmpd="thickThin" algn="ctr">
          <a:solidFill>
            <a:schemeClr val="l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Georgia" panose="02040502050405020303" pitchFamily="18" charset="0"/>
            </a:rPr>
            <a:t>Доходы бюджета </a:t>
          </a:r>
          <a:r>
            <a:rPr lang="ru-RU" sz="1800" kern="1200" dirty="0" smtClean="0">
              <a:latin typeface="Georgia" panose="02040502050405020303" pitchFamily="18" charset="0"/>
            </a:rPr>
            <a:t>–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i="0" kern="1200" dirty="0" smtClean="0">
              <a:latin typeface="Georgia" panose="02040502050405020303" pitchFamily="18" charset="0"/>
            </a:rPr>
            <a:t>поступающие в бюджет городского округа Домодедово денежные средства</a:t>
          </a:r>
          <a:endParaRPr lang="ru-RU" sz="1800" kern="1200" dirty="0">
            <a:latin typeface="Georgia" panose="02040502050405020303" pitchFamily="18" charset="0"/>
          </a:endParaRPr>
        </a:p>
      </dsp:txBody>
      <dsp:txXfrm>
        <a:off x="1872207" y="298611"/>
        <a:ext cx="4514835" cy="1206677"/>
      </dsp:txXfrm>
    </dsp:sp>
    <dsp:sp modelId="{8691BD35-EF84-47C0-8650-B39004D645CE}">
      <dsp:nvSpPr>
        <dsp:cNvPr id="0" name=""/>
        <dsp:cNvSpPr/>
      </dsp:nvSpPr>
      <dsp:spPr>
        <a:xfrm>
          <a:off x="560" y="2301469"/>
          <a:ext cx="2442048" cy="1221024"/>
        </a:xfrm>
        <a:prstGeom prst="rect">
          <a:avLst/>
        </a:prstGeom>
        <a:solidFill>
          <a:schemeClr val="accent1"/>
        </a:solidFill>
        <a:ln w="63500" cap="flat" cmpd="thickThin" algn="ctr">
          <a:solidFill>
            <a:schemeClr val="l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i="1" kern="1200" dirty="0" smtClean="0">
              <a:latin typeface="Georgia" panose="02040502050405020303" pitchFamily="18" charset="0"/>
            </a:rPr>
            <a:t>налоговые доходы 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0" i="1" kern="1200" dirty="0" smtClean="0">
              <a:latin typeface="Georgia" panose="02040502050405020303" pitchFamily="18" charset="0"/>
            </a:rPr>
            <a:t>– часть доходов граждан и организаций, которые они обязаны уплачивать государству (например земельный налог, налоги на имущество и т.д.)</a:t>
          </a:r>
          <a:endParaRPr lang="ru-RU" sz="1100" kern="1200" dirty="0">
            <a:latin typeface="Georgia" panose="02040502050405020303" pitchFamily="18" charset="0"/>
          </a:endParaRPr>
        </a:p>
      </dsp:txBody>
      <dsp:txXfrm>
        <a:off x="560" y="2301469"/>
        <a:ext cx="2442048" cy="1221024"/>
      </dsp:txXfrm>
    </dsp:sp>
    <dsp:sp modelId="{5F22BBB5-7557-46CA-83DA-E70A2236AB2E}">
      <dsp:nvSpPr>
        <dsp:cNvPr id="0" name=""/>
        <dsp:cNvSpPr/>
      </dsp:nvSpPr>
      <dsp:spPr>
        <a:xfrm>
          <a:off x="2955439" y="2301469"/>
          <a:ext cx="2442048" cy="1221024"/>
        </a:xfrm>
        <a:prstGeom prst="rect">
          <a:avLst/>
        </a:prstGeom>
        <a:solidFill>
          <a:schemeClr val="accent1"/>
        </a:solidFill>
        <a:ln w="63500" cap="flat" cmpd="thickThin" algn="ctr">
          <a:solidFill>
            <a:schemeClr val="l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i="1" kern="1200" dirty="0" smtClean="0">
              <a:latin typeface="Georgia" panose="02040502050405020303" pitchFamily="18" charset="0"/>
            </a:rPr>
            <a:t>неналоговые доходы</a:t>
          </a:r>
          <a:r>
            <a:rPr lang="ru-RU" sz="1100" b="0" i="1" kern="1200" dirty="0" smtClean="0">
              <a:latin typeface="Georgia" panose="02040502050405020303" pitchFamily="18" charset="0"/>
            </a:rPr>
            <a:t> 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0" i="1" kern="1200" dirty="0" smtClean="0">
              <a:latin typeface="Georgia" panose="02040502050405020303" pitchFamily="18" charset="0"/>
            </a:rPr>
            <a:t>– платежи за пользование государственным и муниципальным имуществом, платежи в виде штрафов, санкций за нарушение законодательства</a:t>
          </a:r>
          <a:endParaRPr lang="ru-RU" sz="1100" kern="1200" dirty="0">
            <a:latin typeface="Georgia" panose="02040502050405020303" pitchFamily="18" charset="0"/>
          </a:endParaRPr>
        </a:p>
      </dsp:txBody>
      <dsp:txXfrm>
        <a:off x="2955439" y="2301469"/>
        <a:ext cx="2442048" cy="1221024"/>
      </dsp:txXfrm>
    </dsp:sp>
    <dsp:sp modelId="{845955BB-0151-491A-BD4F-FE6A502991C3}">
      <dsp:nvSpPr>
        <dsp:cNvPr id="0" name=""/>
        <dsp:cNvSpPr/>
      </dsp:nvSpPr>
      <dsp:spPr>
        <a:xfrm>
          <a:off x="5910318" y="2301469"/>
          <a:ext cx="2442048" cy="1221024"/>
        </a:xfrm>
        <a:prstGeom prst="rect">
          <a:avLst/>
        </a:prstGeom>
        <a:solidFill>
          <a:schemeClr val="accent1"/>
        </a:solidFill>
        <a:ln w="63500" cap="flat" cmpd="thickThin" algn="ctr">
          <a:solidFill>
            <a:schemeClr val="l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i="1" kern="1200" dirty="0" smtClean="0">
              <a:latin typeface="Georgia" panose="02040502050405020303" pitchFamily="18" charset="0"/>
            </a:rPr>
            <a:t>безвозмездные поступления</a:t>
          </a:r>
          <a:r>
            <a:rPr lang="ru-RU" sz="1100" b="0" i="1" kern="1200" dirty="0" smtClean="0">
              <a:latin typeface="Georgia" panose="02040502050405020303" pitchFamily="18" charset="0"/>
            </a:rPr>
            <a:t> 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0" i="1" kern="1200" dirty="0" smtClean="0">
              <a:latin typeface="Georgia" panose="02040502050405020303" pitchFamily="18" charset="0"/>
            </a:rPr>
            <a:t>– денежные средства из других бюджетов бюджетной системы (в виде межбюджетных трансфертов), а также от физических и юридических лиц (в том числе добровольные пожертвования)</a:t>
          </a:r>
          <a:endParaRPr lang="ru-RU" sz="1100" kern="1200" dirty="0">
            <a:latin typeface="Georgia" panose="02040502050405020303" pitchFamily="18" charset="0"/>
          </a:endParaRPr>
        </a:p>
      </dsp:txBody>
      <dsp:txXfrm>
        <a:off x="5910318" y="2301469"/>
        <a:ext cx="2442048" cy="12210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0.45625</cdr:x>
      <cdr:y>0.44548</cdr:y>
    </cdr:from>
    <cdr:to>
      <cdr:x>0.56736</cdr:x>
      <cdr:y>0.64751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754760" y="2016224"/>
          <a:ext cx="914391" cy="9143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1 862,6 </a:t>
          </a:r>
        </a:p>
        <a:p xmlns:a="http://schemas.openxmlformats.org/drawingml/2006/main">
          <a:pPr algn="ctr"/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(100%) 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0.70125</cdr:x>
      <cdr:y>0.41447</cdr:y>
    </cdr:from>
    <cdr:to>
      <cdr:x>0.78875</cdr:x>
      <cdr:y>0.52584</cdr:y>
    </cdr:to>
    <cdr:cxnSp macro="">
      <cdr:nvCxnSpPr>
        <cdr:cNvPr id="6" name="Прямая соединительная линия 5"/>
        <cdr:cNvCxnSpPr/>
      </cdr:nvCxnSpPr>
      <cdr:spPr>
        <a:xfrm xmlns:a="http://schemas.openxmlformats.org/drawingml/2006/main" flipV="1">
          <a:off x="5770984" y="1875854"/>
          <a:ext cx="720089" cy="50405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0.78987</cdr:x>
      <cdr:y>0.41447</cdr:y>
    </cdr:from>
    <cdr:to>
      <cdr:x>0.95611</cdr:x>
      <cdr:y>0.41447</cdr:y>
    </cdr:to>
    <cdr:cxnSp macro="">
      <cdr:nvCxnSpPr>
        <cdr:cNvPr id="10" name="Прямая соединительная линия 9"/>
        <cdr:cNvCxnSpPr/>
      </cdr:nvCxnSpPr>
      <cdr:spPr>
        <a:xfrm xmlns:a="http://schemas.openxmlformats.org/drawingml/2006/main">
          <a:off x="6500355" y="1875854"/>
          <a:ext cx="1368089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0.03626</cdr:x>
      <cdr:y>0.81221</cdr:y>
    </cdr:from>
    <cdr:to>
      <cdr:x>0.255</cdr:x>
      <cdr:y>0.81221</cdr:y>
    </cdr:to>
    <cdr:cxnSp macro="">
      <cdr:nvCxnSpPr>
        <cdr:cNvPr id="12" name="Прямая соединительная линия 11"/>
        <cdr:cNvCxnSpPr/>
      </cdr:nvCxnSpPr>
      <cdr:spPr>
        <a:xfrm xmlns:a="http://schemas.openxmlformats.org/drawingml/2006/main">
          <a:off x="298376" y="3676054"/>
          <a:ext cx="1800200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0.255</cdr:x>
      <cdr:y>0.73267</cdr:y>
    </cdr:from>
    <cdr:to>
      <cdr:x>0.33375</cdr:x>
      <cdr:y>0.81221</cdr:y>
    </cdr:to>
    <cdr:cxnSp macro="">
      <cdr:nvCxnSpPr>
        <cdr:cNvPr id="14" name="Прямая соединительная линия 13"/>
        <cdr:cNvCxnSpPr/>
      </cdr:nvCxnSpPr>
      <cdr:spPr>
        <a:xfrm xmlns:a="http://schemas.openxmlformats.org/drawingml/2006/main" flipV="1">
          <a:off x="2098576" y="3316014"/>
          <a:ext cx="648072" cy="36004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0.20185</cdr:x>
      <cdr:y>0.77103</cdr:y>
    </cdr:from>
    <cdr:to>
      <cdr:x>0.32346</cdr:x>
      <cdr:y>0.88576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 flipH="1">
          <a:off x="1075604" y="2372143"/>
          <a:ext cx="648072" cy="35298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0.02618</cdr:x>
      <cdr:y>0.88805</cdr:y>
    </cdr:from>
    <cdr:to>
      <cdr:x>0.20185</cdr:x>
      <cdr:y>0.88805</cdr:y>
    </cdr:to>
    <cdr:cxnSp macro="">
      <cdr:nvCxnSpPr>
        <cdr:cNvPr id="5" name="Прямая соединительная линия 4"/>
        <cdr:cNvCxnSpPr/>
      </cdr:nvCxnSpPr>
      <cdr:spPr>
        <a:xfrm xmlns:a="http://schemas.openxmlformats.org/drawingml/2006/main" flipH="1">
          <a:off x="139500" y="2732183"/>
          <a:ext cx="936117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0.41431</cdr:x>
      <cdr:y>0.46168</cdr:y>
    </cdr:from>
    <cdr:to>
      <cdr:x>0.59571</cdr:x>
      <cdr:y>0.76595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207791" y="1420415"/>
          <a:ext cx="966652" cy="9361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616,9</a:t>
          </a:r>
        </a:p>
        <a:p xmlns:a="http://schemas.openxmlformats.org/drawingml/2006/main">
          <a:pPr algn="ctr"/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(100%)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0.66128</cdr:x>
      <cdr:y>0.1625</cdr:y>
    </cdr:from>
    <cdr:to>
      <cdr:x>0.80993</cdr:x>
      <cdr:y>0.1625</cdr:y>
    </cdr:to>
    <cdr:cxnSp macro="">
      <cdr:nvCxnSpPr>
        <cdr:cNvPr id="6" name="Прямая соединительная линия 5"/>
        <cdr:cNvCxnSpPr/>
      </cdr:nvCxnSpPr>
      <cdr:spPr>
        <a:xfrm xmlns:a="http://schemas.openxmlformats.org/drawingml/2006/main">
          <a:off x="3523876" y="499935"/>
          <a:ext cx="792088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0.29644</cdr:x>
      <cdr:y>0.1859</cdr:y>
    </cdr:from>
    <cdr:to>
      <cdr:x>0.46021</cdr:x>
      <cdr:y>0.18802</cdr:y>
    </cdr:to>
    <cdr:cxnSp macro="">
      <cdr:nvCxnSpPr>
        <cdr:cNvPr id="8" name="Прямая соединительная линия 7"/>
        <cdr:cNvCxnSpPr/>
      </cdr:nvCxnSpPr>
      <cdr:spPr>
        <a:xfrm xmlns:a="http://schemas.openxmlformats.org/drawingml/2006/main" flipV="1">
          <a:off x="1579660" y="571943"/>
          <a:ext cx="872704" cy="6523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0.03969</cdr:x>
      <cdr:y>0.27952</cdr:y>
    </cdr:from>
    <cdr:to>
      <cdr:x>0.24238</cdr:x>
      <cdr:y>0.2846</cdr:y>
    </cdr:to>
    <cdr:cxnSp macro="">
      <cdr:nvCxnSpPr>
        <cdr:cNvPr id="14" name="Прямая соединительная линия 13"/>
        <cdr:cNvCxnSpPr/>
      </cdr:nvCxnSpPr>
      <cdr:spPr>
        <a:xfrm xmlns:a="http://schemas.openxmlformats.org/drawingml/2006/main" flipV="1">
          <a:off x="211508" y="859975"/>
          <a:ext cx="1080102" cy="15629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0.23605</cdr:x>
      <cdr:y>0.27859</cdr:y>
    </cdr:from>
    <cdr:to>
      <cdr:x>0.43156</cdr:x>
      <cdr:y>0.27952</cdr:y>
    </cdr:to>
    <cdr:cxnSp macro="">
      <cdr:nvCxnSpPr>
        <cdr:cNvPr id="18" name="Прямая соединительная линия 17"/>
        <cdr:cNvCxnSpPr/>
      </cdr:nvCxnSpPr>
      <cdr:spPr>
        <a:xfrm xmlns:a="http://schemas.openxmlformats.org/drawingml/2006/main">
          <a:off x="1257883" y="857098"/>
          <a:ext cx="1041857" cy="2877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</cdr:x>
      <cdr:y>0.1625</cdr:y>
    </cdr:from>
    <cdr:to>
      <cdr:x>0.65692</cdr:x>
      <cdr:y>0.25612</cdr:y>
    </cdr:to>
    <cdr:cxnSp macro="">
      <cdr:nvCxnSpPr>
        <cdr:cNvPr id="20" name="Прямая соединительная линия 19"/>
        <cdr:cNvCxnSpPr/>
      </cdr:nvCxnSpPr>
      <cdr:spPr>
        <a:xfrm xmlns:a="http://schemas.openxmlformats.org/drawingml/2006/main" flipH="1">
          <a:off x="2664419" y="499935"/>
          <a:ext cx="836206" cy="28803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0.45859</cdr:x>
      <cdr:y>0.1859</cdr:y>
    </cdr:from>
    <cdr:to>
      <cdr:x>0.4721</cdr:x>
      <cdr:y>0.23271</cdr:y>
    </cdr:to>
    <cdr:cxnSp macro="">
      <cdr:nvCxnSpPr>
        <cdr:cNvPr id="17" name="Прямая соединительная линия 16"/>
        <cdr:cNvCxnSpPr/>
      </cdr:nvCxnSpPr>
      <cdr:spPr>
        <a:xfrm xmlns:a="http://schemas.openxmlformats.org/drawingml/2006/main">
          <a:off x="2443756" y="571943"/>
          <a:ext cx="72008" cy="14401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0.59211</cdr:x>
      <cdr:y>0.21535</cdr:y>
    </cdr:from>
    <cdr:to>
      <cdr:x>0.7956</cdr:x>
      <cdr:y>0.32306</cdr:y>
    </cdr:to>
    <cdr:cxnSp macro="">
      <cdr:nvCxnSpPr>
        <cdr:cNvPr id="5" name="Прямая соединительная линия 4"/>
        <cdr:cNvCxnSpPr/>
      </cdr:nvCxnSpPr>
      <cdr:spPr>
        <a:xfrm xmlns:a="http://schemas.openxmlformats.org/drawingml/2006/main" flipV="1">
          <a:off x="3240360" y="604782"/>
          <a:ext cx="1113658" cy="30246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0.78827</cdr:x>
      <cdr:y>0.21795</cdr:y>
    </cdr:from>
    <cdr:to>
      <cdr:x>0.96578</cdr:x>
      <cdr:y>0.21795</cdr:y>
    </cdr:to>
    <cdr:cxnSp macro="">
      <cdr:nvCxnSpPr>
        <cdr:cNvPr id="7" name="Прямая соединительная линия 6"/>
        <cdr:cNvCxnSpPr/>
      </cdr:nvCxnSpPr>
      <cdr:spPr>
        <a:xfrm xmlns:a="http://schemas.openxmlformats.org/drawingml/2006/main">
          <a:off x="4313870" y="612068"/>
          <a:ext cx="971442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0.35503</cdr:x>
      <cdr:y>0.43533</cdr:y>
    </cdr:from>
    <cdr:to>
      <cdr:x>0.56534</cdr:x>
      <cdr:y>0.66</cdr:y>
    </cdr:to>
    <cdr:sp macro="" textlink="">
      <cdr:nvSpPr>
        <cdr:cNvPr id="4" name="TextBox 18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942940" y="1222542"/>
          <a:ext cx="1150944" cy="63094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>
          <a:sp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9pPr>
        </a:lstStyle>
        <a:p xmlns:a="http://schemas.openxmlformats.org/drawingml/2006/main">
          <a:pPr algn="ctr"/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853,6</a:t>
          </a:r>
          <a:endParaRPr lang="ru-RU" sz="2400" b="1" dirty="0"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pPr algn="ctr"/>
          <a:r>
            <a:rPr lang="ru-RU" dirty="0">
              <a:latin typeface="Times New Roman" pitchFamily="18" charset="0"/>
              <a:cs typeface="Times New Roman" pitchFamily="18" charset="0"/>
            </a:rPr>
            <a:t>(100%)</a:t>
          </a:r>
        </a:p>
      </cdr:txBody>
    </cdr:sp>
  </cdr:relSizeAnchor>
</c:userShapes>
</file>

<file path=ppt/drawings/drawing12.xml><?xml version="1.0" encoding="utf-8"?>
<c:userShapes xmlns:c="http://schemas.openxmlformats.org/drawingml/2006/chart">
  <cdr:relSizeAnchor xmlns:cdr="http://schemas.openxmlformats.org/drawingml/2006/chartDrawing">
    <cdr:from>
      <cdr:x>0.39423</cdr:x>
      <cdr:y>0.35135</cdr:y>
    </cdr:from>
    <cdr:to>
      <cdr:x>0.62733</cdr:x>
      <cdr:y>0.69456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46425" y="93610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105,4</a:t>
          </a:r>
        </a:p>
        <a:p xmlns:a="http://schemas.openxmlformats.org/drawingml/2006/main">
          <a:pPr algn="ctr"/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(100%)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13.xml><?xml version="1.0" encoding="utf-8"?>
<c:userShapes xmlns:c="http://schemas.openxmlformats.org/drawingml/2006/chart">
  <cdr:relSizeAnchor xmlns:cdr="http://schemas.openxmlformats.org/drawingml/2006/chartDrawing">
    <cdr:from>
      <cdr:x>0</cdr:x>
      <cdr:y>0.78102</cdr:y>
    </cdr:from>
    <cdr:to>
      <cdr:x>0.20545</cdr:x>
      <cdr:y>0.78102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>
          <a:off x="0" y="3093169"/>
          <a:ext cx="1008077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0.20459</cdr:x>
      <cdr:y>0.74465</cdr:y>
    </cdr:from>
    <cdr:to>
      <cdr:x>0.24862</cdr:x>
      <cdr:y>0.78101</cdr:y>
    </cdr:to>
    <cdr:cxnSp macro="">
      <cdr:nvCxnSpPr>
        <cdr:cNvPr id="5" name="Прямая соединительная линия 4"/>
        <cdr:cNvCxnSpPr/>
      </cdr:nvCxnSpPr>
      <cdr:spPr>
        <a:xfrm xmlns:a="http://schemas.openxmlformats.org/drawingml/2006/main" flipV="1">
          <a:off x="1003864" y="2949153"/>
          <a:ext cx="216024" cy="14401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</cdr:x>
      <cdr:y>0.30829</cdr:y>
    </cdr:from>
    <cdr:to>
      <cdr:x>0.20545</cdr:x>
      <cdr:y>0.30829</cdr:y>
    </cdr:to>
    <cdr:cxnSp macro="">
      <cdr:nvCxnSpPr>
        <cdr:cNvPr id="7" name="Прямая соединительная линия 6"/>
        <cdr:cNvCxnSpPr/>
      </cdr:nvCxnSpPr>
      <cdr:spPr>
        <a:xfrm xmlns:a="http://schemas.openxmlformats.org/drawingml/2006/main">
          <a:off x="0" y="1220961"/>
          <a:ext cx="1008077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0.20459</cdr:x>
      <cdr:y>0.30829</cdr:y>
    </cdr:from>
    <cdr:to>
      <cdr:x>0.35135</cdr:x>
      <cdr:y>0.37009</cdr:y>
    </cdr:to>
    <cdr:cxnSp macro="">
      <cdr:nvCxnSpPr>
        <cdr:cNvPr id="9" name="Прямая соединительная линия 8"/>
        <cdr:cNvCxnSpPr/>
      </cdr:nvCxnSpPr>
      <cdr:spPr>
        <a:xfrm xmlns:a="http://schemas.openxmlformats.org/drawingml/2006/main">
          <a:off x="1003864" y="1220961"/>
          <a:ext cx="720080" cy="24477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0.73841</cdr:x>
      <cdr:y>0.53812</cdr:y>
    </cdr:from>
    <cdr:to>
      <cdr:x>0.82646</cdr:x>
      <cdr:y>0.58182</cdr:y>
    </cdr:to>
    <cdr:cxnSp macro="">
      <cdr:nvCxnSpPr>
        <cdr:cNvPr id="11" name="Прямая соединительная линия 10"/>
        <cdr:cNvCxnSpPr/>
      </cdr:nvCxnSpPr>
      <cdr:spPr>
        <a:xfrm xmlns:a="http://schemas.openxmlformats.org/drawingml/2006/main">
          <a:off x="3623139" y="2131204"/>
          <a:ext cx="432048" cy="17305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0.82646</cdr:x>
      <cdr:y>0.58182</cdr:y>
    </cdr:from>
    <cdr:to>
      <cdr:x>0.97322</cdr:x>
      <cdr:y>0.58182</cdr:y>
    </cdr:to>
    <cdr:cxnSp macro="">
      <cdr:nvCxnSpPr>
        <cdr:cNvPr id="14" name="Прямая соединительная линия 13"/>
        <cdr:cNvCxnSpPr/>
      </cdr:nvCxnSpPr>
      <cdr:spPr>
        <a:xfrm xmlns:a="http://schemas.openxmlformats.org/drawingml/2006/main">
          <a:off x="4055187" y="2304256"/>
          <a:ext cx="720080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0.48429</cdr:x>
      <cdr:y>0.21818</cdr:y>
    </cdr:from>
    <cdr:to>
      <cdr:x>0.79248</cdr:x>
      <cdr:y>0.32727</cdr:y>
    </cdr:to>
    <cdr:cxnSp macro="">
      <cdr:nvCxnSpPr>
        <cdr:cNvPr id="16" name="Прямая соединительная линия 15"/>
        <cdr:cNvCxnSpPr/>
      </cdr:nvCxnSpPr>
      <cdr:spPr>
        <a:xfrm xmlns:a="http://schemas.openxmlformats.org/drawingml/2006/main" flipV="1">
          <a:off x="2376264" y="864096"/>
          <a:ext cx="1512168" cy="43204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0.78624</cdr:x>
      <cdr:y>0.21818</cdr:y>
    </cdr:from>
    <cdr:to>
      <cdr:x>0.9917</cdr:x>
      <cdr:y>0.21818</cdr:y>
    </cdr:to>
    <cdr:cxnSp macro="">
      <cdr:nvCxnSpPr>
        <cdr:cNvPr id="18" name="Прямая соединительная линия 17"/>
        <cdr:cNvCxnSpPr/>
      </cdr:nvCxnSpPr>
      <cdr:spPr>
        <a:xfrm xmlns:a="http://schemas.openxmlformats.org/drawingml/2006/main">
          <a:off x="3857825" y="864096"/>
          <a:ext cx="1008126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0.45407</cdr:x>
      <cdr:y>0.21818</cdr:y>
    </cdr:from>
    <cdr:to>
      <cdr:x>0.52832</cdr:x>
      <cdr:y>0.32647</cdr:y>
    </cdr:to>
    <cdr:cxnSp macro="">
      <cdr:nvCxnSpPr>
        <cdr:cNvPr id="20" name="Прямая соединительная линия 19"/>
        <cdr:cNvCxnSpPr/>
      </cdr:nvCxnSpPr>
      <cdr:spPr>
        <a:xfrm xmlns:a="http://schemas.openxmlformats.org/drawingml/2006/main" flipV="1">
          <a:off x="2227976" y="864096"/>
          <a:ext cx="364312" cy="428869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0.5185</cdr:x>
      <cdr:y>0.21818</cdr:y>
    </cdr:from>
    <cdr:to>
      <cdr:x>0.70928</cdr:x>
      <cdr:y>0.21818</cdr:y>
    </cdr:to>
    <cdr:cxnSp macro="">
      <cdr:nvCxnSpPr>
        <cdr:cNvPr id="23" name="Прямая соединительная линия 22"/>
        <cdr:cNvCxnSpPr/>
      </cdr:nvCxnSpPr>
      <cdr:spPr>
        <a:xfrm xmlns:a="http://schemas.openxmlformats.org/drawingml/2006/main">
          <a:off x="2544091" y="864096"/>
          <a:ext cx="936096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0.38776</cdr:x>
      <cdr:y>0.21787</cdr:y>
    </cdr:from>
    <cdr:to>
      <cdr:x>0.44027</cdr:x>
      <cdr:y>0.32727</cdr:y>
    </cdr:to>
    <cdr:cxnSp macro="">
      <cdr:nvCxnSpPr>
        <cdr:cNvPr id="25" name="Прямая соединительная линия 24"/>
        <cdr:cNvCxnSpPr/>
      </cdr:nvCxnSpPr>
      <cdr:spPr>
        <a:xfrm xmlns:a="http://schemas.openxmlformats.org/drawingml/2006/main" flipH="1" flipV="1">
          <a:off x="1902615" y="862861"/>
          <a:ext cx="257625" cy="433283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0.30922</cdr:x>
      <cdr:y>0.21738</cdr:y>
    </cdr:from>
    <cdr:to>
      <cdr:x>0.5</cdr:x>
      <cdr:y>0.21738</cdr:y>
    </cdr:to>
    <cdr:cxnSp macro="">
      <cdr:nvCxnSpPr>
        <cdr:cNvPr id="27" name="Прямая соединительная линия 26"/>
        <cdr:cNvCxnSpPr/>
      </cdr:nvCxnSpPr>
      <cdr:spPr>
        <a:xfrm xmlns:a="http://schemas.openxmlformats.org/drawingml/2006/main">
          <a:off x="1517243" y="860921"/>
          <a:ext cx="936096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14.xml><?xml version="1.0" encoding="utf-8"?>
<c:userShapes xmlns:c="http://schemas.openxmlformats.org/drawingml/2006/chart">
  <cdr:relSizeAnchor xmlns:cdr="http://schemas.openxmlformats.org/drawingml/2006/chartDrawing">
    <cdr:from>
      <cdr:x>0.78917</cdr:x>
      <cdr:y>0.53335</cdr:y>
    </cdr:from>
    <cdr:to>
      <cdr:x>0.98736</cdr:x>
      <cdr:y>0.53335</cdr:y>
    </cdr:to>
    <cdr:cxnSp macro="">
      <cdr:nvCxnSpPr>
        <cdr:cNvPr id="10" name="Прямая соединительная линия 9"/>
        <cdr:cNvCxnSpPr/>
      </cdr:nvCxnSpPr>
      <cdr:spPr>
        <a:xfrm xmlns:a="http://schemas.openxmlformats.org/drawingml/2006/main">
          <a:off x="4312542" y="1651421"/>
          <a:ext cx="1083043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0.62963</cdr:x>
      <cdr:y>0.4186</cdr:y>
    </cdr:from>
    <cdr:to>
      <cdr:x>0.78917</cdr:x>
      <cdr:y>0.53335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 flipH="1" flipV="1">
          <a:off x="3440720" y="1296130"/>
          <a:ext cx="871822" cy="355291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15.xml><?xml version="1.0" encoding="utf-8"?>
<c:userShapes xmlns:c="http://schemas.openxmlformats.org/drawingml/2006/chart">
  <cdr:relSizeAnchor xmlns:cdr="http://schemas.openxmlformats.org/drawingml/2006/chartDrawing">
    <cdr:from>
      <cdr:x>0.23782</cdr:x>
      <cdr:y>0.26789</cdr:y>
    </cdr:from>
    <cdr:to>
      <cdr:x>0.35247</cdr:x>
      <cdr:y>0.34897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 flipH="1" flipV="1">
          <a:off x="1147365" y="713730"/>
          <a:ext cx="553133" cy="216021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</cdr:x>
      <cdr:y>0.26789</cdr:y>
    </cdr:from>
    <cdr:to>
      <cdr:x>0.24128</cdr:x>
      <cdr:y>0.26789</cdr:y>
    </cdr:to>
    <cdr:cxnSp macro="">
      <cdr:nvCxnSpPr>
        <cdr:cNvPr id="5" name="Прямая соединительная линия 4"/>
        <cdr:cNvCxnSpPr/>
      </cdr:nvCxnSpPr>
      <cdr:spPr>
        <a:xfrm xmlns:a="http://schemas.openxmlformats.org/drawingml/2006/main" flipH="1">
          <a:off x="0" y="713730"/>
          <a:ext cx="1164064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0.6026</cdr:x>
      <cdr:y>0.21383</cdr:y>
    </cdr:from>
    <cdr:to>
      <cdr:x>0.79756</cdr:x>
      <cdr:y>0.29343</cdr:y>
    </cdr:to>
    <cdr:cxnSp macro="">
      <cdr:nvCxnSpPr>
        <cdr:cNvPr id="7" name="Прямая соединительная линия 6"/>
        <cdr:cNvCxnSpPr/>
      </cdr:nvCxnSpPr>
      <cdr:spPr>
        <a:xfrm xmlns:a="http://schemas.openxmlformats.org/drawingml/2006/main" flipV="1">
          <a:off x="2907253" y="569714"/>
          <a:ext cx="940598" cy="212079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0.79756</cdr:x>
      <cdr:y>0.21383</cdr:y>
    </cdr:from>
    <cdr:to>
      <cdr:x>1</cdr:x>
      <cdr:y>0.21383</cdr:y>
    </cdr:to>
    <cdr:cxnSp macro="">
      <cdr:nvCxnSpPr>
        <cdr:cNvPr id="9" name="Прямая соединительная линия 8"/>
        <cdr:cNvCxnSpPr/>
      </cdr:nvCxnSpPr>
      <cdr:spPr>
        <a:xfrm xmlns:a="http://schemas.openxmlformats.org/drawingml/2006/main">
          <a:off x="3847851" y="569714"/>
          <a:ext cx="976684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0.67753</cdr:x>
      <cdr:y>0.67998</cdr:y>
    </cdr:from>
    <cdr:to>
      <cdr:x>0.79756</cdr:x>
      <cdr:y>0.80843</cdr:y>
    </cdr:to>
    <cdr:cxnSp macro="">
      <cdr:nvCxnSpPr>
        <cdr:cNvPr id="11" name="Прямая соединительная линия 10"/>
        <cdr:cNvCxnSpPr/>
      </cdr:nvCxnSpPr>
      <cdr:spPr>
        <a:xfrm xmlns:a="http://schemas.openxmlformats.org/drawingml/2006/main">
          <a:off x="3268760" y="1811677"/>
          <a:ext cx="579091" cy="342213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0.79319</cdr:x>
      <cdr:y>0.81417</cdr:y>
    </cdr:from>
    <cdr:to>
      <cdr:x>0.96268</cdr:x>
      <cdr:y>0.81417</cdr:y>
    </cdr:to>
    <cdr:cxnSp macro="">
      <cdr:nvCxnSpPr>
        <cdr:cNvPr id="13" name="Прямая соединительная линия 12"/>
        <cdr:cNvCxnSpPr/>
      </cdr:nvCxnSpPr>
      <cdr:spPr>
        <a:xfrm xmlns:a="http://schemas.openxmlformats.org/drawingml/2006/main">
          <a:off x="3826768" y="2169177"/>
          <a:ext cx="817711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16.xml><?xml version="1.0" encoding="utf-8"?>
<c:userShapes xmlns:c="http://schemas.openxmlformats.org/drawingml/2006/chart">
  <cdr:relSizeAnchor xmlns:cdr="http://schemas.openxmlformats.org/drawingml/2006/chartDrawing">
    <cdr:from>
      <cdr:x>0.41394</cdr:x>
      <cdr:y>0.45337</cdr:y>
    </cdr:from>
    <cdr:to>
      <cdr:x>0.61475</cdr:x>
      <cdr:y>0.78472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177195" y="1371152"/>
          <a:ext cx="1056208" cy="100211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67,4</a:t>
          </a:r>
        </a:p>
        <a:p xmlns:a="http://schemas.openxmlformats.org/drawingml/2006/main">
          <a:pPr algn="ctr"/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(100%)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0.0412</cdr:x>
      <cdr:y>0.69552</cdr:y>
    </cdr:from>
    <cdr:to>
      <cdr:x>0.21972</cdr:x>
      <cdr:y>0.69552</cdr:y>
    </cdr:to>
    <cdr:cxnSp macro="">
      <cdr:nvCxnSpPr>
        <cdr:cNvPr id="4" name="Прямая соединительная линия 3"/>
        <cdr:cNvCxnSpPr/>
      </cdr:nvCxnSpPr>
      <cdr:spPr>
        <a:xfrm xmlns:a="http://schemas.openxmlformats.org/drawingml/2006/main">
          <a:off x="216024" y="2094557"/>
          <a:ext cx="936104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0.21972</cdr:x>
      <cdr:y>0.62379</cdr:y>
    </cdr:from>
    <cdr:to>
      <cdr:x>0.31585</cdr:x>
      <cdr:y>0.69552</cdr:y>
    </cdr:to>
    <cdr:cxnSp macro="">
      <cdr:nvCxnSpPr>
        <cdr:cNvPr id="6" name="Прямая соединительная линия 5"/>
        <cdr:cNvCxnSpPr/>
      </cdr:nvCxnSpPr>
      <cdr:spPr>
        <a:xfrm xmlns:a="http://schemas.openxmlformats.org/drawingml/2006/main" flipV="1">
          <a:off x="1152128" y="1878533"/>
          <a:ext cx="504056" cy="21602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0.76904</cdr:x>
      <cdr:y>0.36077</cdr:y>
    </cdr:from>
    <cdr:to>
      <cdr:x>0.94756</cdr:x>
      <cdr:y>0.36077</cdr:y>
    </cdr:to>
    <cdr:cxnSp macro="">
      <cdr:nvCxnSpPr>
        <cdr:cNvPr id="8" name="Прямая соединительная линия 7"/>
        <cdr:cNvCxnSpPr/>
      </cdr:nvCxnSpPr>
      <cdr:spPr>
        <a:xfrm xmlns:a="http://schemas.openxmlformats.org/drawingml/2006/main">
          <a:off x="4032448" y="1086445"/>
          <a:ext cx="936104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0.70037</cdr:x>
      <cdr:y>0.36077</cdr:y>
    </cdr:from>
    <cdr:to>
      <cdr:x>0.76904</cdr:x>
      <cdr:y>0.4325</cdr:y>
    </cdr:to>
    <cdr:cxnSp macro="">
      <cdr:nvCxnSpPr>
        <cdr:cNvPr id="10" name="Прямая соединительная линия 9"/>
        <cdr:cNvCxnSpPr/>
      </cdr:nvCxnSpPr>
      <cdr:spPr>
        <a:xfrm xmlns:a="http://schemas.openxmlformats.org/drawingml/2006/main" flipH="1">
          <a:off x="3672408" y="1086445"/>
          <a:ext cx="360040" cy="21602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0.88889</cdr:x>
      <cdr:y>0.35083</cdr:y>
    </cdr:from>
    <cdr:to>
      <cdr:x>1</cdr:x>
      <cdr:y>0.55286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7427168" y="158782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0.77872</cdr:x>
      <cdr:y>0.69847</cdr:y>
    </cdr:from>
    <cdr:to>
      <cdr:x>0.88858</cdr:x>
      <cdr:y>0.79393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6408514" y="3822828"/>
          <a:ext cx="904104" cy="52246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9 575,1</a:t>
          </a:r>
          <a:endParaRPr lang="ru-RU" sz="16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0.86674</cdr:x>
      <cdr:y>0.5316</cdr:y>
    </cdr:from>
    <cdr:to>
      <cdr:x>0.97174</cdr:x>
      <cdr:y>0.63561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7132916" y="2909528"/>
          <a:ext cx="864108" cy="56926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8 968,1</a:t>
          </a:r>
          <a:endParaRPr lang="ru-RU" sz="16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0.43477</cdr:x>
      <cdr:y>0.38166</cdr:y>
    </cdr:from>
    <cdr:to>
      <cdr:x>0.54519</cdr:x>
      <cdr:y>0.75448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3600400" y="93610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0.43477</cdr:x>
      <cdr:y>0.41102</cdr:y>
    </cdr:from>
    <cdr:to>
      <cdr:x>0.54519</cdr:x>
      <cdr:y>0.78384</cdr:y>
    </cdr:to>
    <cdr:sp macro="" textlink="">
      <cdr:nvSpPr>
        <cdr:cNvPr id="14" name="TextBox 13"/>
        <cdr:cNvSpPr txBox="1"/>
      </cdr:nvSpPr>
      <cdr:spPr>
        <a:xfrm xmlns:a="http://schemas.openxmlformats.org/drawingml/2006/main">
          <a:off x="3600400" y="100811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8 730,7</a:t>
          </a:r>
        </a:p>
        <a:p xmlns:a="http://schemas.openxmlformats.org/drawingml/2006/main">
          <a:pPr algn="ctr"/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(100%)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0.11304</cdr:x>
      <cdr:y>0.64589</cdr:y>
    </cdr:from>
    <cdr:to>
      <cdr:x>0.26956</cdr:x>
      <cdr:y>0.88076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936104" y="1584176"/>
          <a:ext cx="1296144" cy="5760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0.46955</cdr:x>
      <cdr:y>0.47292</cdr:y>
    </cdr:from>
    <cdr:to>
      <cdr:x>0.57997</cdr:x>
      <cdr:y>0.80656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3888432" y="129614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0.44346</cdr:x>
      <cdr:y>0.44665</cdr:y>
    </cdr:from>
    <cdr:to>
      <cdr:x>0.55388</cdr:x>
      <cdr:y>0.78028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3672408" y="122413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4 988,9</a:t>
          </a:r>
        </a:p>
        <a:p xmlns:a="http://schemas.openxmlformats.org/drawingml/2006/main">
          <a:pPr algn="ctr"/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(100%)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0.44349</cdr:x>
      <cdr:y>0.5062</cdr:y>
    </cdr:from>
    <cdr:to>
      <cdr:x>0.55391</cdr:x>
      <cdr:y>0.66296</cdr:y>
    </cdr:to>
    <cdr:sp macro="" textlink="">
      <cdr:nvSpPr>
        <cdr:cNvPr id="30" name="TextBox 29"/>
        <cdr:cNvSpPr txBox="1"/>
      </cdr:nvSpPr>
      <cdr:spPr>
        <a:xfrm xmlns:a="http://schemas.openxmlformats.org/drawingml/2006/main">
          <a:off x="3672656" y="295262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0.4348</cdr:x>
      <cdr:y>0.5062</cdr:y>
    </cdr:from>
    <cdr:to>
      <cdr:x>0.54522</cdr:x>
      <cdr:y>0.66296</cdr:y>
    </cdr:to>
    <cdr:sp macro="" textlink="">
      <cdr:nvSpPr>
        <cdr:cNvPr id="31" name="TextBox 30"/>
        <cdr:cNvSpPr txBox="1"/>
      </cdr:nvSpPr>
      <cdr:spPr>
        <a:xfrm xmlns:a="http://schemas.openxmlformats.org/drawingml/2006/main">
          <a:off x="3600648" y="295262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4 265,2</a:t>
          </a:r>
        </a:p>
        <a:p xmlns:a="http://schemas.openxmlformats.org/drawingml/2006/main">
          <a:pPr algn="ctr"/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(100%)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0.8235</cdr:x>
      <cdr:y>0.0334</cdr:y>
    </cdr:from>
    <cdr:to>
      <cdr:x>0.93392</cdr:x>
      <cdr:y>0.19016</cdr:y>
    </cdr:to>
    <cdr:sp macro="" textlink="">
      <cdr:nvSpPr>
        <cdr:cNvPr id="32" name="TextBox 1"/>
        <cdr:cNvSpPr txBox="1"/>
      </cdr:nvSpPr>
      <cdr:spPr>
        <a:xfrm xmlns:a="http://schemas.openxmlformats.org/drawingml/2006/main">
          <a:off x="6819552" y="19481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2160" b="1" i="0" u="none" strike="noStrike" kern="1200" baseline="0">
              <a:solidFill>
                <a:prstClr val="black"/>
              </a:solidFill>
              <a:latin typeface="+mn-lt"/>
              <a:ea typeface="+mn-ea"/>
              <a:cs typeface="+mn-cs"/>
            </a:defRPr>
          </a:pPr>
          <a:r>
            <a:rPr lang="ru-RU" sz="1200" b="1" kern="1200" dirty="0" err="1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Georgia" panose="02040502050405020303" pitchFamily="18" charset="0"/>
              <a:ea typeface="+mj-ea"/>
              <a:cs typeface="+mj-cs"/>
            </a:rPr>
            <a:t>млн.руб</a:t>
          </a:r>
          <a:r>
            <a:rPr lang="ru-RU" sz="1400" b="1" kern="1200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Georgia" panose="02040502050405020303" pitchFamily="18" charset="0"/>
              <a:ea typeface="+mj-ea"/>
              <a:cs typeface="+mj-cs"/>
            </a:rPr>
            <a:t>., %</a:t>
          </a:r>
        </a:p>
      </cdr:txBody>
    </cdr:sp>
  </cdr:relSizeAnchor>
  <cdr:relSizeAnchor xmlns:cdr="http://schemas.openxmlformats.org/drawingml/2006/chartDrawing">
    <cdr:from>
      <cdr:x>0.2435</cdr:x>
      <cdr:y>0.18523</cdr:y>
    </cdr:from>
    <cdr:to>
      <cdr:x>0.41741</cdr:x>
      <cdr:y>0.18523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>
          <a:off x="2016472" y="1080418"/>
          <a:ext cx="1440160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0.41741</cdr:x>
      <cdr:y>0.18523</cdr:y>
    </cdr:from>
    <cdr:to>
      <cdr:x>0.45219</cdr:x>
      <cdr:y>0.27164</cdr:y>
    </cdr:to>
    <cdr:cxnSp macro="">
      <cdr:nvCxnSpPr>
        <cdr:cNvPr id="5" name="Прямая соединительная линия 4"/>
        <cdr:cNvCxnSpPr/>
      </cdr:nvCxnSpPr>
      <cdr:spPr>
        <a:xfrm xmlns:a="http://schemas.openxmlformats.org/drawingml/2006/main">
          <a:off x="3456632" y="1080418"/>
          <a:ext cx="288032" cy="50405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0.52175</cdr:x>
      <cdr:y>0.16054</cdr:y>
    </cdr:from>
    <cdr:to>
      <cdr:x>0.63479</cdr:x>
      <cdr:y>0.16054</cdr:y>
    </cdr:to>
    <cdr:cxnSp macro="">
      <cdr:nvCxnSpPr>
        <cdr:cNvPr id="7" name="Прямая соединительная линия 6"/>
        <cdr:cNvCxnSpPr/>
      </cdr:nvCxnSpPr>
      <cdr:spPr>
        <a:xfrm xmlns:a="http://schemas.openxmlformats.org/drawingml/2006/main">
          <a:off x="4320728" y="936402"/>
          <a:ext cx="936104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0.48697</cdr:x>
      <cdr:y>0.16054</cdr:y>
    </cdr:from>
    <cdr:to>
      <cdr:x>0.52175</cdr:x>
      <cdr:y>0.2593</cdr:y>
    </cdr:to>
    <cdr:cxnSp macro="">
      <cdr:nvCxnSpPr>
        <cdr:cNvPr id="9" name="Прямая соединительная линия 8"/>
        <cdr:cNvCxnSpPr/>
      </cdr:nvCxnSpPr>
      <cdr:spPr>
        <a:xfrm xmlns:a="http://schemas.openxmlformats.org/drawingml/2006/main" flipH="1">
          <a:off x="4032696" y="936402"/>
          <a:ext cx="288032" cy="57606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0.02612</cdr:x>
      <cdr:y>0.44447</cdr:y>
    </cdr:from>
    <cdr:to>
      <cdr:x>0.17394</cdr:x>
      <cdr:y>0.44447</cdr:y>
    </cdr:to>
    <cdr:cxnSp macro="">
      <cdr:nvCxnSpPr>
        <cdr:cNvPr id="11" name="Прямая соединительная линия 10"/>
        <cdr:cNvCxnSpPr/>
      </cdr:nvCxnSpPr>
      <cdr:spPr>
        <a:xfrm xmlns:a="http://schemas.openxmlformats.org/drawingml/2006/main">
          <a:off x="216272" y="2592586"/>
          <a:ext cx="1224136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0.17394</cdr:x>
      <cdr:y>0.44447</cdr:y>
    </cdr:from>
    <cdr:to>
      <cdr:x>0.30006</cdr:x>
      <cdr:y>0.53086</cdr:y>
    </cdr:to>
    <cdr:cxnSp macro="">
      <cdr:nvCxnSpPr>
        <cdr:cNvPr id="13" name="Прямая соединительная линия 12"/>
        <cdr:cNvCxnSpPr/>
      </cdr:nvCxnSpPr>
      <cdr:spPr>
        <a:xfrm xmlns:a="http://schemas.openxmlformats.org/drawingml/2006/main">
          <a:off x="1565634" y="2592437"/>
          <a:ext cx="1135174" cy="503907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0.04351</cdr:x>
      <cdr:y>0.77779</cdr:y>
    </cdr:from>
    <cdr:to>
      <cdr:x>0.2435</cdr:x>
      <cdr:y>0.77779</cdr:y>
    </cdr:to>
    <cdr:cxnSp macro="">
      <cdr:nvCxnSpPr>
        <cdr:cNvPr id="15" name="Прямая соединительная линия 14"/>
        <cdr:cNvCxnSpPr/>
      </cdr:nvCxnSpPr>
      <cdr:spPr>
        <a:xfrm xmlns:a="http://schemas.openxmlformats.org/drawingml/2006/main">
          <a:off x="360288" y="4536802"/>
          <a:ext cx="1656184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0.2435</cdr:x>
      <cdr:y>0.77779</cdr:y>
    </cdr:from>
    <cdr:to>
      <cdr:x>0.39132</cdr:x>
      <cdr:y>0.82717</cdr:y>
    </cdr:to>
    <cdr:cxnSp macro="">
      <cdr:nvCxnSpPr>
        <cdr:cNvPr id="17" name="Прямая соединительная линия 16"/>
        <cdr:cNvCxnSpPr/>
      </cdr:nvCxnSpPr>
      <cdr:spPr>
        <a:xfrm xmlns:a="http://schemas.openxmlformats.org/drawingml/2006/main">
          <a:off x="2016472" y="4536802"/>
          <a:ext cx="1224136" cy="28803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0.26959</cdr:x>
      <cdr:y>0.96296</cdr:y>
    </cdr:from>
    <cdr:to>
      <cdr:x>0.37393</cdr:x>
      <cdr:y>0.96296</cdr:y>
    </cdr:to>
    <cdr:cxnSp macro="">
      <cdr:nvCxnSpPr>
        <cdr:cNvPr id="21" name="Прямая соединительная линия 20"/>
        <cdr:cNvCxnSpPr/>
      </cdr:nvCxnSpPr>
      <cdr:spPr>
        <a:xfrm xmlns:a="http://schemas.openxmlformats.org/drawingml/2006/main">
          <a:off x="2232496" y="5616922"/>
          <a:ext cx="864057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0.37393</cdr:x>
      <cdr:y>0.85186</cdr:y>
    </cdr:from>
    <cdr:to>
      <cdr:x>0.4261</cdr:x>
      <cdr:y>0.96296</cdr:y>
    </cdr:to>
    <cdr:cxnSp macro="">
      <cdr:nvCxnSpPr>
        <cdr:cNvPr id="23" name="Прямая соединительная линия 22"/>
        <cdr:cNvCxnSpPr/>
      </cdr:nvCxnSpPr>
      <cdr:spPr>
        <a:xfrm xmlns:a="http://schemas.openxmlformats.org/drawingml/2006/main" flipV="1">
          <a:off x="3096592" y="4968850"/>
          <a:ext cx="432048" cy="64807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0.47369</cdr:x>
      <cdr:y>0.96296</cdr:y>
    </cdr:from>
    <cdr:to>
      <cdr:x>0.56064</cdr:x>
      <cdr:y>0.96296</cdr:y>
    </cdr:to>
    <cdr:cxnSp macro="">
      <cdr:nvCxnSpPr>
        <cdr:cNvPr id="25" name="Прямая соединительная линия 24"/>
        <cdr:cNvCxnSpPr/>
      </cdr:nvCxnSpPr>
      <cdr:spPr>
        <a:xfrm xmlns:a="http://schemas.openxmlformats.org/drawingml/2006/main">
          <a:off x="3922717" y="5616922"/>
          <a:ext cx="720048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0.44349</cdr:x>
      <cdr:y>0.85186</cdr:y>
    </cdr:from>
    <cdr:to>
      <cdr:x>0.47828</cdr:x>
      <cdr:y>0.96296</cdr:y>
    </cdr:to>
    <cdr:cxnSp macro="">
      <cdr:nvCxnSpPr>
        <cdr:cNvPr id="27" name="Прямая соединительная линия 26"/>
        <cdr:cNvCxnSpPr/>
      </cdr:nvCxnSpPr>
      <cdr:spPr>
        <a:xfrm xmlns:a="http://schemas.openxmlformats.org/drawingml/2006/main" flipH="1" flipV="1">
          <a:off x="3672615" y="4968854"/>
          <a:ext cx="288073" cy="64806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0.65218</cdr:x>
      <cdr:y>0.92593</cdr:y>
    </cdr:from>
    <cdr:to>
      <cdr:x>0.73044</cdr:x>
      <cdr:y>0.92593</cdr:y>
    </cdr:to>
    <cdr:cxnSp macro="">
      <cdr:nvCxnSpPr>
        <cdr:cNvPr id="29" name="Прямая соединительная линия 28"/>
        <cdr:cNvCxnSpPr/>
      </cdr:nvCxnSpPr>
      <cdr:spPr>
        <a:xfrm xmlns:a="http://schemas.openxmlformats.org/drawingml/2006/main">
          <a:off x="5400848" y="5400898"/>
          <a:ext cx="648072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0.59132</cdr:x>
      <cdr:y>0.82717</cdr:y>
    </cdr:from>
    <cdr:to>
      <cdr:x>0.65218</cdr:x>
      <cdr:y>0.92593</cdr:y>
    </cdr:to>
    <cdr:cxnSp macro="">
      <cdr:nvCxnSpPr>
        <cdr:cNvPr id="34" name="Прямая соединительная линия 33"/>
        <cdr:cNvCxnSpPr/>
      </cdr:nvCxnSpPr>
      <cdr:spPr>
        <a:xfrm xmlns:a="http://schemas.openxmlformats.org/drawingml/2006/main" flipH="1" flipV="1">
          <a:off x="4896792" y="4824834"/>
          <a:ext cx="504056" cy="57606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0.73914</cdr:x>
      <cdr:y>0.77779</cdr:y>
    </cdr:from>
    <cdr:to>
      <cdr:x>0.90435</cdr:x>
      <cdr:y>0.77779</cdr:y>
    </cdr:to>
    <cdr:cxnSp macro="">
      <cdr:nvCxnSpPr>
        <cdr:cNvPr id="36" name="Прямая соединительная линия 35"/>
        <cdr:cNvCxnSpPr/>
      </cdr:nvCxnSpPr>
      <cdr:spPr>
        <a:xfrm xmlns:a="http://schemas.openxmlformats.org/drawingml/2006/main">
          <a:off x="6120928" y="4536802"/>
          <a:ext cx="1368152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0.6261</cdr:x>
      <cdr:y>0.77779</cdr:y>
    </cdr:from>
    <cdr:to>
      <cdr:x>0.73914</cdr:x>
      <cdr:y>0.80248</cdr:y>
    </cdr:to>
    <cdr:cxnSp macro="">
      <cdr:nvCxnSpPr>
        <cdr:cNvPr id="38" name="Прямая соединительная линия 37"/>
        <cdr:cNvCxnSpPr/>
      </cdr:nvCxnSpPr>
      <cdr:spPr>
        <a:xfrm xmlns:a="http://schemas.openxmlformats.org/drawingml/2006/main" flipV="1">
          <a:off x="5184824" y="4536802"/>
          <a:ext cx="936104" cy="14401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0.74783</cdr:x>
      <cdr:y>0.34571</cdr:y>
    </cdr:from>
    <cdr:to>
      <cdr:x>0.85218</cdr:x>
      <cdr:y>0.34571</cdr:y>
    </cdr:to>
    <cdr:cxnSp macro="">
      <cdr:nvCxnSpPr>
        <cdr:cNvPr id="41" name="Прямая соединительная линия 40"/>
        <cdr:cNvCxnSpPr/>
      </cdr:nvCxnSpPr>
      <cdr:spPr>
        <a:xfrm xmlns:a="http://schemas.openxmlformats.org/drawingml/2006/main">
          <a:off x="6192936" y="2016522"/>
          <a:ext cx="864096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0.68697</cdr:x>
      <cdr:y>0.34571</cdr:y>
    </cdr:from>
    <cdr:to>
      <cdr:x>0.74783</cdr:x>
      <cdr:y>0.43213</cdr:y>
    </cdr:to>
    <cdr:cxnSp macro="">
      <cdr:nvCxnSpPr>
        <cdr:cNvPr id="43" name="Прямая соединительная линия 42"/>
        <cdr:cNvCxnSpPr/>
      </cdr:nvCxnSpPr>
      <cdr:spPr>
        <a:xfrm xmlns:a="http://schemas.openxmlformats.org/drawingml/2006/main" flipH="1">
          <a:off x="5688880" y="2016522"/>
          <a:ext cx="504056" cy="50405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0.19999</cdr:x>
      <cdr:y>0.23171</cdr:y>
    </cdr:from>
    <cdr:to>
      <cdr:x>0.31303</cdr:x>
      <cdr:y>0.29268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 flipH="1" flipV="1">
          <a:off x="1656184" y="1368152"/>
          <a:ext cx="936104" cy="36004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0.01739</cdr:x>
      <cdr:y>0.23171</cdr:y>
    </cdr:from>
    <cdr:to>
      <cdr:x>0.19999</cdr:x>
      <cdr:y>0.23171</cdr:y>
    </cdr:to>
    <cdr:cxnSp macro="">
      <cdr:nvCxnSpPr>
        <cdr:cNvPr id="5" name="Прямая соединительная линия 4"/>
        <cdr:cNvCxnSpPr/>
      </cdr:nvCxnSpPr>
      <cdr:spPr>
        <a:xfrm xmlns:a="http://schemas.openxmlformats.org/drawingml/2006/main" flipH="1">
          <a:off x="144016" y="1368152"/>
          <a:ext cx="1512168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0.46086</cdr:x>
      <cdr:y>0.78049</cdr:y>
    </cdr:from>
    <cdr:to>
      <cdr:x>0.46955</cdr:x>
      <cdr:y>0.84146</cdr:y>
    </cdr:to>
    <cdr:cxnSp macro="">
      <cdr:nvCxnSpPr>
        <cdr:cNvPr id="15" name="Прямая соединительная линия 14"/>
        <cdr:cNvCxnSpPr/>
      </cdr:nvCxnSpPr>
      <cdr:spPr>
        <a:xfrm xmlns:a="http://schemas.openxmlformats.org/drawingml/2006/main">
          <a:off x="3816424" y="4608512"/>
          <a:ext cx="72018" cy="360027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0.34782</cdr:x>
      <cdr:y>0.78049</cdr:y>
    </cdr:from>
    <cdr:to>
      <cdr:x>0.45216</cdr:x>
      <cdr:y>0.84146</cdr:y>
    </cdr:to>
    <cdr:cxnSp macro="">
      <cdr:nvCxnSpPr>
        <cdr:cNvPr id="17" name="Прямая соединительная линия 16"/>
        <cdr:cNvCxnSpPr/>
      </cdr:nvCxnSpPr>
      <cdr:spPr>
        <a:xfrm xmlns:a="http://schemas.openxmlformats.org/drawingml/2006/main" flipH="1">
          <a:off x="2880320" y="4608525"/>
          <a:ext cx="864094" cy="360027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0.1826</cdr:x>
      <cdr:y>0.84146</cdr:y>
    </cdr:from>
    <cdr:to>
      <cdr:x>0.34781</cdr:x>
      <cdr:y>0.84146</cdr:y>
    </cdr:to>
    <cdr:cxnSp macro="">
      <cdr:nvCxnSpPr>
        <cdr:cNvPr id="19" name="Прямая соединительная линия 18"/>
        <cdr:cNvCxnSpPr/>
      </cdr:nvCxnSpPr>
      <cdr:spPr>
        <a:xfrm xmlns:a="http://schemas.openxmlformats.org/drawingml/2006/main" flipH="1">
          <a:off x="1512168" y="4968552"/>
          <a:ext cx="1368132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0.23478</cdr:x>
      <cdr:y>0.71951</cdr:y>
    </cdr:from>
    <cdr:to>
      <cdr:x>0.44346</cdr:x>
      <cdr:y>0.76829</cdr:y>
    </cdr:to>
    <cdr:cxnSp macro="">
      <cdr:nvCxnSpPr>
        <cdr:cNvPr id="21" name="Прямая соединительная линия 20"/>
        <cdr:cNvCxnSpPr/>
      </cdr:nvCxnSpPr>
      <cdr:spPr>
        <a:xfrm xmlns:a="http://schemas.openxmlformats.org/drawingml/2006/main" flipH="1" flipV="1">
          <a:off x="1944254" y="4248460"/>
          <a:ext cx="1728154" cy="28804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0.10434</cdr:x>
      <cdr:y>0.71951</cdr:y>
    </cdr:from>
    <cdr:to>
      <cdr:x>0.23478</cdr:x>
      <cdr:y>0.71951</cdr:y>
    </cdr:to>
    <cdr:cxnSp macro="">
      <cdr:nvCxnSpPr>
        <cdr:cNvPr id="24" name="Прямая соединительная линия 23"/>
        <cdr:cNvCxnSpPr/>
      </cdr:nvCxnSpPr>
      <cdr:spPr>
        <a:xfrm xmlns:a="http://schemas.openxmlformats.org/drawingml/2006/main" flipH="1">
          <a:off x="864096" y="4248472"/>
          <a:ext cx="1080120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0.70433</cdr:x>
      <cdr:y>0.45122</cdr:y>
    </cdr:from>
    <cdr:to>
      <cdr:x>0.79128</cdr:x>
      <cdr:y>0.52439</cdr:y>
    </cdr:to>
    <cdr:cxnSp macro="">
      <cdr:nvCxnSpPr>
        <cdr:cNvPr id="26" name="Прямая соединительная линия 25"/>
        <cdr:cNvCxnSpPr/>
      </cdr:nvCxnSpPr>
      <cdr:spPr>
        <a:xfrm xmlns:a="http://schemas.openxmlformats.org/drawingml/2006/main" flipV="1">
          <a:off x="5832648" y="2664296"/>
          <a:ext cx="720080" cy="43207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0.79128</cdr:x>
      <cdr:y>0.45122</cdr:y>
    </cdr:from>
    <cdr:to>
      <cdr:x>0.94779</cdr:x>
      <cdr:y>0.45122</cdr:y>
    </cdr:to>
    <cdr:cxnSp macro="">
      <cdr:nvCxnSpPr>
        <cdr:cNvPr id="29" name="Прямая соединительная линия 28"/>
        <cdr:cNvCxnSpPr/>
      </cdr:nvCxnSpPr>
      <cdr:spPr>
        <a:xfrm xmlns:a="http://schemas.openxmlformats.org/drawingml/2006/main">
          <a:off x="6552728" y="2664296"/>
          <a:ext cx="1296086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0.43477</cdr:x>
      <cdr:y>0.40244</cdr:y>
    </cdr:from>
    <cdr:to>
      <cdr:x>0.54519</cdr:x>
      <cdr:y>0.5573</cdr:y>
    </cdr:to>
    <cdr:sp macro="" textlink="">
      <cdr:nvSpPr>
        <cdr:cNvPr id="31" name="TextBox 30"/>
        <cdr:cNvSpPr txBox="1"/>
      </cdr:nvSpPr>
      <cdr:spPr>
        <a:xfrm xmlns:a="http://schemas.openxmlformats.org/drawingml/2006/main">
          <a:off x="3600400" y="237626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733,7</a:t>
          </a:r>
        </a:p>
        <a:p xmlns:a="http://schemas.openxmlformats.org/drawingml/2006/main">
          <a:pPr algn="ctr"/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(100%)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0.81737</cdr:x>
      <cdr:y>0.02439</cdr:y>
    </cdr:from>
    <cdr:to>
      <cdr:x>0.92779</cdr:x>
      <cdr:y>0.17925</cdr:y>
    </cdr:to>
    <cdr:sp macro="" textlink="">
      <cdr:nvSpPr>
        <cdr:cNvPr id="32" name="TextBox 31"/>
        <cdr:cNvSpPr txBox="1"/>
      </cdr:nvSpPr>
      <cdr:spPr>
        <a:xfrm xmlns:a="http://schemas.openxmlformats.org/drawingml/2006/main">
          <a:off x="6768752" y="14401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 rtl="0">
            <a:defRPr sz="1400" b="1" i="0" u="none" strike="noStrike" kern="1200" baseline="0">
              <a:solidFill>
                <a:prstClr val="black"/>
              </a:solidFill>
              <a:latin typeface="+mn-lt"/>
              <a:ea typeface="+mn-ea"/>
              <a:cs typeface="+mn-cs"/>
            </a:defRPr>
          </a:pPr>
          <a:r>
            <a:rPr lang="ru-RU" sz="1200" b="1" kern="1200" dirty="0" err="1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Georgia" panose="02040502050405020303" pitchFamily="18" charset="0"/>
              <a:ea typeface="+mj-ea"/>
              <a:cs typeface="+mj-cs"/>
            </a:rPr>
            <a:t>млн.руб</a:t>
          </a:r>
          <a:r>
            <a:rPr lang="ru-RU" sz="1400" b="1" kern="1200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Georgia" panose="02040502050405020303" pitchFamily="18" charset="0"/>
              <a:ea typeface="+mj-ea"/>
              <a:cs typeface="+mj-cs"/>
            </a:rPr>
            <a:t>., %</a:t>
          </a:r>
        </a:p>
      </cdr:txBody>
    </cdr:sp>
  </cdr:relSizeAnchor>
  <cdr:relSizeAnchor xmlns:cdr="http://schemas.openxmlformats.org/drawingml/2006/chartDrawing">
    <cdr:from>
      <cdr:x>0.53042</cdr:x>
      <cdr:y>0.76829</cdr:y>
    </cdr:from>
    <cdr:to>
      <cdr:x>0.62607</cdr:x>
      <cdr:y>0.93902</cdr:y>
    </cdr:to>
    <cdr:cxnSp macro="">
      <cdr:nvCxnSpPr>
        <cdr:cNvPr id="34" name="Прямая соединительная линия 33"/>
        <cdr:cNvCxnSpPr/>
      </cdr:nvCxnSpPr>
      <cdr:spPr>
        <a:xfrm xmlns:a="http://schemas.openxmlformats.org/drawingml/2006/main">
          <a:off x="4392488" y="4536504"/>
          <a:ext cx="792088" cy="100811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0.62607</cdr:x>
      <cdr:y>0.93902</cdr:y>
    </cdr:from>
    <cdr:to>
      <cdr:x>0.78259</cdr:x>
      <cdr:y>0.93902</cdr:y>
    </cdr:to>
    <cdr:cxnSp macro="">
      <cdr:nvCxnSpPr>
        <cdr:cNvPr id="36" name="Прямая соединительная линия 35"/>
        <cdr:cNvCxnSpPr/>
      </cdr:nvCxnSpPr>
      <cdr:spPr>
        <a:xfrm xmlns:a="http://schemas.openxmlformats.org/drawingml/2006/main">
          <a:off x="5184576" y="5544616"/>
          <a:ext cx="1296169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0.67824</cdr:x>
      <cdr:y>0.56098</cdr:y>
    </cdr:from>
    <cdr:to>
      <cdr:x>0.77389</cdr:x>
      <cdr:y>0.59756</cdr:y>
    </cdr:to>
    <cdr:cxnSp macro="">
      <cdr:nvCxnSpPr>
        <cdr:cNvPr id="23" name="Прямая соединительная линия 22"/>
        <cdr:cNvCxnSpPr/>
      </cdr:nvCxnSpPr>
      <cdr:spPr>
        <a:xfrm xmlns:a="http://schemas.openxmlformats.org/drawingml/2006/main" flipV="1">
          <a:off x="5616624" y="3312368"/>
          <a:ext cx="792088" cy="21602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0.77389</cdr:x>
      <cdr:y>0.56098</cdr:y>
    </cdr:from>
    <cdr:to>
      <cdr:x>0.97388</cdr:x>
      <cdr:y>0.56098</cdr:y>
    </cdr:to>
    <cdr:cxnSp macro="">
      <cdr:nvCxnSpPr>
        <cdr:cNvPr id="27" name="Прямая соединительная линия 26"/>
        <cdr:cNvCxnSpPr/>
      </cdr:nvCxnSpPr>
      <cdr:spPr>
        <a:xfrm xmlns:a="http://schemas.openxmlformats.org/drawingml/2006/main">
          <a:off x="6408712" y="3312368"/>
          <a:ext cx="1656151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0.76519</cdr:x>
      <cdr:y>0.71951</cdr:y>
    </cdr:from>
    <cdr:to>
      <cdr:x>0.96519</cdr:x>
      <cdr:y>0.71951</cdr:y>
    </cdr:to>
    <cdr:cxnSp macro="">
      <cdr:nvCxnSpPr>
        <cdr:cNvPr id="14" name="Прямая соединительная линия 13"/>
        <cdr:cNvCxnSpPr/>
      </cdr:nvCxnSpPr>
      <cdr:spPr>
        <a:xfrm xmlns:a="http://schemas.openxmlformats.org/drawingml/2006/main">
          <a:off x="6336704" y="4248472"/>
          <a:ext cx="1656233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0.66955</cdr:x>
      <cdr:y>0.63415</cdr:y>
    </cdr:from>
    <cdr:to>
      <cdr:x>0.76519</cdr:x>
      <cdr:y>0.71951</cdr:y>
    </cdr:to>
    <cdr:cxnSp macro="">
      <cdr:nvCxnSpPr>
        <cdr:cNvPr id="18" name="Прямая соединительная линия 17"/>
        <cdr:cNvCxnSpPr/>
      </cdr:nvCxnSpPr>
      <cdr:spPr>
        <a:xfrm xmlns:a="http://schemas.openxmlformats.org/drawingml/2006/main">
          <a:off x="5544616" y="3744416"/>
          <a:ext cx="792088" cy="50405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0.79128</cdr:x>
      <cdr:y>0.32927</cdr:y>
    </cdr:from>
    <cdr:to>
      <cdr:x>0.97388</cdr:x>
      <cdr:y>0.32927</cdr:y>
    </cdr:to>
    <cdr:cxnSp macro="">
      <cdr:nvCxnSpPr>
        <cdr:cNvPr id="30" name="Прямая соединительная линия 29"/>
        <cdr:cNvCxnSpPr/>
      </cdr:nvCxnSpPr>
      <cdr:spPr>
        <a:xfrm xmlns:a="http://schemas.openxmlformats.org/drawingml/2006/main">
          <a:off x="6552728" y="1944216"/>
          <a:ext cx="1512141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0.70433</cdr:x>
      <cdr:y>0.32927</cdr:y>
    </cdr:from>
    <cdr:to>
      <cdr:x>0.79128</cdr:x>
      <cdr:y>0.5122</cdr:y>
    </cdr:to>
    <cdr:cxnSp macro="">
      <cdr:nvCxnSpPr>
        <cdr:cNvPr id="35" name="Прямая соединительная линия 34"/>
        <cdr:cNvCxnSpPr/>
      </cdr:nvCxnSpPr>
      <cdr:spPr>
        <a:xfrm xmlns:a="http://schemas.openxmlformats.org/drawingml/2006/main" flipH="1">
          <a:off x="5832648" y="1944216"/>
          <a:ext cx="720080" cy="108012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0.73041</cdr:x>
      <cdr:y>0.17073</cdr:y>
    </cdr:from>
    <cdr:to>
      <cdr:x>0.91302</cdr:x>
      <cdr:y>0.17073</cdr:y>
    </cdr:to>
    <cdr:cxnSp macro="">
      <cdr:nvCxnSpPr>
        <cdr:cNvPr id="38" name="Прямая соединительная линия 37"/>
        <cdr:cNvCxnSpPr/>
      </cdr:nvCxnSpPr>
      <cdr:spPr>
        <a:xfrm xmlns:a="http://schemas.openxmlformats.org/drawingml/2006/main">
          <a:off x="6048672" y="1008112"/>
          <a:ext cx="1512168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0.69563</cdr:x>
      <cdr:y>0.17073</cdr:y>
    </cdr:from>
    <cdr:to>
      <cdr:x>0.73041</cdr:x>
      <cdr:y>0.37805</cdr:y>
    </cdr:to>
    <cdr:cxnSp macro="">
      <cdr:nvCxnSpPr>
        <cdr:cNvPr id="40" name="Прямая соединительная линия 39"/>
        <cdr:cNvCxnSpPr/>
      </cdr:nvCxnSpPr>
      <cdr:spPr>
        <a:xfrm xmlns:a="http://schemas.openxmlformats.org/drawingml/2006/main" flipH="1">
          <a:off x="5760640" y="1008112"/>
          <a:ext cx="288032" cy="1224127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0.62607</cdr:x>
      <cdr:y>0.70732</cdr:y>
    </cdr:from>
    <cdr:to>
      <cdr:x>0.7478</cdr:x>
      <cdr:y>0.82927</cdr:y>
    </cdr:to>
    <cdr:cxnSp macro="">
      <cdr:nvCxnSpPr>
        <cdr:cNvPr id="37" name="Прямая соединительная линия 36"/>
        <cdr:cNvCxnSpPr/>
      </cdr:nvCxnSpPr>
      <cdr:spPr>
        <a:xfrm xmlns:a="http://schemas.openxmlformats.org/drawingml/2006/main">
          <a:off x="5184576" y="4176464"/>
          <a:ext cx="1008112" cy="72008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0.7478</cdr:x>
      <cdr:y>0.82927</cdr:y>
    </cdr:from>
    <cdr:to>
      <cdr:x>0.9478</cdr:x>
      <cdr:y>0.82927</cdr:y>
    </cdr:to>
    <cdr:cxnSp macro="">
      <cdr:nvCxnSpPr>
        <cdr:cNvPr id="39" name="Прямая соединительная линия 38"/>
        <cdr:cNvCxnSpPr/>
      </cdr:nvCxnSpPr>
      <cdr:spPr>
        <a:xfrm xmlns:a="http://schemas.openxmlformats.org/drawingml/2006/main">
          <a:off x="6192688" y="4896544"/>
          <a:ext cx="1656233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0.67824</cdr:x>
      <cdr:y>0.23171</cdr:y>
    </cdr:from>
    <cdr:to>
      <cdr:x>0.73041</cdr:x>
      <cdr:y>0.32927</cdr:y>
    </cdr:to>
    <cdr:cxnSp macro="">
      <cdr:nvCxnSpPr>
        <cdr:cNvPr id="7" name="Прямая соединительная линия 6"/>
        <cdr:cNvCxnSpPr/>
      </cdr:nvCxnSpPr>
      <cdr:spPr>
        <a:xfrm xmlns:a="http://schemas.openxmlformats.org/drawingml/2006/main" flipV="1">
          <a:off x="5616619" y="1368152"/>
          <a:ext cx="432053" cy="576075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0.73041</cdr:x>
      <cdr:y>0.23171</cdr:y>
    </cdr:from>
    <cdr:to>
      <cdr:x>0.9391</cdr:x>
      <cdr:y>0.23171</cdr:y>
    </cdr:to>
    <cdr:cxnSp macro="">
      <cdr:nvCxnSpPr>
        <cdr:cNvPr id="9" name="Прямая соединительная линия 8"/>
        <cdr:cNvCxnSpPr/>
      </cdr:nvCxnSpPr>
      <cdr:spPr>
        <a:xfrm xmlns:a="http://schemas.openxmlformats.org/drawingml/2006/main">
          <a:off x="6048672" y="1368152"/>
          <a:ext cx="1728197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0.16521</cdr:x>
      <cdr:y>0.36585</cdr:y>
    </cdr:from>
    <cdr:to>
      <cdr:x>0.26956</cdr:x>
      <cdr:y>0.44857</cdr:y>
    </cdr:to>
    <cdr:cxnSp macro="">
      <cdr:nvCxnSpPr>
        <cdr:cNvPr id="17" name="Прямая соединительная линия 16"/>
        <cdr:cNvCxnSpPr/>
      </cdr:nvCxnSpPr>
      <cdr:spPr>
        <a:xfrm xmlns:a="http://schemas.openxmlformats.org/drawingml/2006/main" flipH="1" flipV="1">
          <a:off x="1368152" y="2160240"/>
          <a:ext cx="864096" cy="48841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0.00179</cdr:x>
      <cdr:y>0.36585</cdr:y>
    </cdr:from>
    <cdr:to>
      <cdr:x>0.167</cdr:x>
      <cdr:y>0.36585</cdr:y>
    </cdr:to>
    <cdr:cxnSp macro="">
      <cdr:nvCxnSpPr>
        <cdr:cNvPr id="19" name="Прямая соединительная линия 18"/>
        <cdr:cNvCxnSpPr/>
      </cdr:nvCxnSpPr>
      <cdr:spPr>
        <a:xfrm xmlns:a="http://schemas.openxmlformats.org/drawingml/2006/main" flipH="1">
          <a:off x="14838" y="2160240"/>
          <a:ext cx="1368132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0.24653</cdr:x>
      <cdr:y>0.18293</cdr:y>
    </cdr:from>
    <cdr:to>
      <cdr:x>0.28254</cdr:x>
      <cdr:y>0.38</cdr:y>
    </cdr:to>
    <cdr:cxnSp macro="">
      <cdr:nvCxnSpPr>
        <cdr:cNvPr id="21" name="Прямая соединительная линия 20"/>
        <cdr:cNvCxnSpPr/>
      </cdr:nvCxnSpPr>
      <cdr:spPr>
        <a:xfrm xmlns:a="http://schemas.openxmlformats.org/drawingml/2006/main" flipH="1" flipV="1">
          <a:off x="2041541" y="1080120"/>
          <a:ext cx="298184" cy="116362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0.05454</cdr:x>
      <cdr:y>0.18293</cdr:y>
    </cdr:from>
    <cdr:to>
      <cdr:x>0.24653</cdr:x>
      <cdr:y>0.18293</cdr:y>
    </cdr:to>
    <cdr:cxnSp macro="">
      <cdr:nvCxnSpPr>
        <cdr:cNvPr id="24" name="Прямая соединительная линия 23"/>
        <cdr:cNvCxnSpPr/>
      </cdr:nvCxnSpPr>
      <cdr:spPr>
        <a:xfrm xmlns:a="http://schemas.openxmlformats.org/drawingml/2006/main" flipH="1">
          <a:off x="451672" y="1080120"/>
          <a:ext cx="1589869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0.43477</cdr:x>
      <cdr:y>0.40244</cdr:y>
    </cdr:from>
    <cdr:to>
      <cdr:x>0.54519</cdr:x>
      <cdr:y>0.5573</cdr:y>
    </cdr:to>
    <cdr:sp macro="" textlink="">
      <cdr:nvSpPr>
        <cdr:cNvPr id="31" name="TextBox 30"/>
        <cdr:cNvSpPr txBox="1"/>
      </cdr:nvSpPr>
      <cdr:spPr>
        <a:xfrm xmlns:a="http://schemas.openxmlformats.org/drawingml/2006/main">
          <a:off x="3600403" y="2376270"/>
          <a:ext cx="914407" cy="91439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9 165,7</a:t>
          </a:r>
        </a:p>
        <a:p xmlns:a="http://schemas.openxmlformats.org/drawingml/2006/main">
          <a:pPr algn="ctr"/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(100%)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0.81737</cdr:x>
      <cdr:y>0.02439</cdr:y>
    </cdr:from>
    <cdr:to>
      <cdr:x>0.92779</cdr:x>
      <cdr:y>0.17925</cdr:y>
    </cdr:to>
    <cdr:sp macro="" textlink="">
      <cdr:nvSpPr>
        <cdr:cNvPr id="32" name="TextBox 31"/>
        <cdr:cNvSpPr txBox="1"/>
      </cdr:nvSpPr>
      <cdr:spPr>
        <a:xfrm xmlns:a="http://schemas.openxmlformats.org/drawingml/2006/main">
          <a:off x="6768752" y="14401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 rtl="0">
            <a:defRPr sz="1400" b="1" i="0" u="none" strike="noStrike" kern="1200" baseline="0">
              <a:solidFill>
                <a:prstClr val="black"/>
              </a:solidFill>
              <a:latin typeface="+mn-lt"/>
              <a:ea typeface="+mn-ea"/>
              <a:cs typeface="+mn-cs"/>
            </a:defRPr>
          </a:pPr>
          <a:r>
            <a:rPr lang="ru-RU" sz="1200" b="1" kern="1200" dirty="0" err="1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Georgia" panose="02040502050405020303" pitchFamily="18" charset="0"/>
              <a:ea typeface="+mj-ea"/>
              <a:cs typeface="+mj-cs"/>
            </a:rPr>
            <a:t>млн.руб</a:t>
          </a:r>
          <a:r>
            <a:rPr lang="ru-RU" sz="1400" b="1" kern="1200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Georgia" panose="02040502050405020303" pitchFamily="18" charset="0"/>
              <a:ea typeface="+mj-ea"/>
              <a:cs typeface="+mj-cs"/>
            </a:rPr>
            <a:t>., %</a:t>
          </a:r>
        </a:p>
      </cdr:txBody>
    </cdr:sp>
  </cdr:relSizeAnchor>
  <cdr:relSizeAnchor xmlns:cdr="http://schemas.openxmlformats.org/drawingml/2006/chartDrawing">
    <cdr:from>
      <cdr:x>0.54781</cdr:x>
      <cdr:y>0.76829</cdr:y>
    </cdr:from>
    <cdr:to>
      <cdr:x>0.55651</cdr:x>
      <cdr:y>0.82927</cdr:y>
    </cdr:to>
    <cdr:cxnSp macro="">
      <cdr:nvCxnSpPr>
        <cdr:cNvPr id="34" name="Прямая соединительная линия 33"/>
        <cdr:cNvCxnSpPr/>
      </cdr:nvCxnSpPr>
      <cdr:spPr>
        <a:xfrm xmlns:a="http://schemas.openxmlformats.org/drawingml/2006/main">
          <a:off x="4536507" y="4536488"/>
          <a:ext cx="72005" cy="36005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0.5652</cdr:x>
      <cdr:y>0.7561</cdr:y>
    </cdr:from>
    <cdr:to>
      <cdr:x>0.73911</cdr:x>
      <cdr:y>0.89024</cdr:y>
    </cdr:to>
    <cdr:cxnSp macro="">
      <cdr:nvCxnSpPr>
        <cdr:cNvPr id="36" name="Прямая соединительная линия 35"/>
        <cdr:cNvCxnSpPr/>
      </cdr:nvCxnSpPr>
      <cdr:spPr>
        <a:xfrm xmlns:a="http://schemas.openxmlformats.org/drawingml/2006/main">
          <a:off x="4680520" y="4464496"/>
          <a:ext cx="1440160" cy="79208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0.48694</cdr:x>
      <cdr:y>0.92683</cdr:y>
    </cdr:from>
    <cdr:to>
      <cdr:x>0.66955</cdr:x>
      <cdr:y>0.92683</cdr:y>
    </cdr:to>
    <cdr:cxnSp macro="">
      <cdr:nvCxnSpPr>
        <cdr:cNvPr id="18" name="Прямая соединительная линия 17"/>
        <cdr:cNvCxnSpPr/>
      </cdr:nvCxnSpPr>
      <cdr:spPr>
        <a:xfrm xmlns:a="http://schemas.openxmlformats.org/drawingml/2006/main">
          <a:off x="4032448" y="5472608"/>
          <a:ext cx="1512224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0.79998</cdr:x>
      <cdr:y>0.4878</cdr:y>
    </cdr:from>
    <cdr:to>
      <cdr:x>0.97388</cdr:x>
      <cdr:y>0.4878</cdr:y>
    </cdr:to>
    <cdr:cxnSp macro="">
      <cdr:nvCxnSpPr>
        <cdr:cNvPr id="28" name="Прямая соединительная линия 27"/>
        <cdr:cNvCxnSpPr/>
      </cdr:nvCxnSpPr>
      <cdr:spPr>
        <a:xfrm xmlns:a="http://schemas.openxmlformats.org/drawingml/2006/main">
          <a:off x="6624736" y="2880320"/>
          <a:ext cx="1440133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0.80867</cdr:x>
      <cdr:y>0.69512</cdr:y>
    </cdr:from>
    <cdr:to>
      <cdr:x>0.99128</cdr:x>
      <cdr:y>0.69512</cdr:y>
    </cdr:to>
    <cdr:cxnSp macro="">
      <cdr:nvCxnSpPr>
        <cdr:cNvPr id="5" name="Прямая соединительная линия 4"/>
        <cdr:cNvCxnSpPr/>
      </cdr:nvCxnSpPr>
      <cdr:spPr>
        <a:xfrm xmlns:a="http://schemas.openxmlformats.org/drawingml/2006/main" flipH="1">
          <a:off x="6696744" y="4104456"/>
          <a:ext cx="1512225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0.66955</cdr:x>
      <cdr:y>0.4878</cdr:y>
    </cdr:from>
    <cdr:to>
      <cdr:x>0.79998</cdr:x>
      <cdr:y>0.63415</cdr:y>
    </cdr:to>
    <cdr:cxnSp macro="">
      <cdr:nvCxnSpPr>
        <cdr:cNvPr id="8" name="Прямая соединительная линия 7"/>
        <cdr:cNvCxnSpPr/>
      </cdr:nvCxnSpPr>
      <cdr:spPr>
        <a:xfrm xmlns:a="http://schemas.openxmlformats.org/drawingml/2006/main" flipH="1">
          <a:off x="5544616" y="2880320"/>
          <a:ext cx="1080120" cy="86409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0.02404</cdr:x>
      <cdr:y>0.88606</cdr:y>
    </cdr:from>
    <cdr:to>
      <cdr:x>0.21534</cdr:x>
      <cdr:y>0.88606</cdr:y>
    </cdr:to>
    <cdr:cxnSp macro="">
      <cdr:nvCxnSpPr>
        <cdr:cNvPr id="16" name="Прямая соединительная линия 15"/>
        <cdr:cNvCxnSpPr/>
      </cdr:nvCxnSpPr>
      <cdr:spPr>
        <a:xfrm xmlns:a="http://schemas.openxmlformats.org/drawingml/2006/main" flipV="1">
          <a:off x="199042" y="5231853"/>
          <a:ext cx="1584188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0.21766</cdr:x>
      <cdr:y>0.70194</cdr:y>
    </cdr:from>
    <cdr:to>
      <cdr:x>0.34804</cdr:x>
      <cdr:y>0.88606</cdr:y>
    </cdr:to>
    <cdr:cxnSp macro="">
      <cdr:nvCxnSpPr>
        <cdr:cNvPr id="22" name="Прямая соединительная линия 21"/>
        <cdr:cNvCxnSpPr/>
      </cdr:nvCxnSpPr>
      <cdr:spPr>
        <a:xfrm xmlns:a="http://schemas.openxmlformats.org/drawingml/2006/main" flipH="1">
          <a:off x="1802446" y="4144726"/>
          <a:ext cx="1079764" cy="1087127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0.73911</cdr:x>
      <cdr:y>0.89024</cdr:y>
    </cdr:from>
    <cdr:to>
      <cdr:x>0.90432</cdr:x>
      <cdr:y>0.89024</cdr:y>
    </cdr:to>
    <cdr:cxnSp macro="">
      <cdr:nvCxnSpPr>
        <cdr:cNvPr id="25" name="Прямая соединительная линия 24"/>
        <cdr:cNvCxnSpPr/>
      </cdr:nvCxnSpPr>
      <cdr:spPr>
        <a:xfrm xmlns:a="http://schemas.openxmlformats.org/drawingml/2006/main">
          <a:off x="6120680" y="5256584"/>
          <a:ext cx="1368132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0.43477</cdr:x>
      <cdr:y>0.76829</cdr:y>
    </cdr:from>
    <cdr:to>
      <cdr:x>0.53042</cdr:x>
      <cdr:y>0.91463</cdr:y>
    </cdr:to>
    <cdr:cxnSp macro="">
      <cdr:nvCxnSpPr>
        <cdr:cNvPr id="6" name="Прямая соединительная линия 5"/>
        <cdr:cNvCxnSpPr/>
      </cdr:nvCxnSpPr>
      <cdr:spPr>
        <a:xfrm xmlns:a="http://schemas.openxmlformats.org/drawingml/2006/main" flipH="1">
          <a:off x="3600401" y="4536504"/>
          <a:ext cx="792087" cy="864083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0.28695</cdr:x>
      <cdr:y>0.91463</cdr:y>
    </cdr:from>
    <cdr:to>
      <cdr:x>0.43912</cdr:x>
      <cdr:y>0.91463</cdr:y>
    </cdr:to>
    <cdr:cxnSp macro="">
      <cdr:nvCxnSpPr>
        <cdr:cNvPr id="12" name="Прямая соединительная линия 11"/>
        <cdr:cNvCxnSpPr/>
      </cdr:nvCxnSpPr>
      <cdr:spPr>
        <a:xfrm xmlns:a="http://schemas.openxmlformats.org/drawingml/2006/main">
          <a:off x="2376264" y="5400600"/>
          <a:ext cx="1260146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0.60868</cdr:x>
      <cdr:y>0.69512</cdr:y>
    </cdr:from>
    <cdr:to>
      <cdr:x>0.80867</cdr:x>
      <cdr:y>0.73171</cdr:y>
    </cdr:to>
    <cdr:cxnSp macro="">
      <cdr:nvCxnSpPr>
        <cdr:cNvPr id="42" name="Прямая соединительная линия 41"/>
        <cdr:cNvCxnSpPr/>
      </cdr:nvCxnSpPr>
      <cdr:spPr>
        <a:xfrm xmlns:a="http://schemas.openxmlformats.org/drawingml/2006/main" flipV="1">
          <a:off x="5040560" y="4104456"/>
          <a:ext cx="1656184" cy="21602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0.43423</cdr:x>
      <cdr:y>0.46</cdr:y>
    </cdr:from>
    <cdr:to>
      <cdr:x>0.60529</cdr:x>
      <cdr:y>0.73084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321210" y="1666314"/>
          <a:ext cx="914409" cy="98109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1 477,5</a:t>
          </a:r>
        </a:p>
        <a:p xmlns:a="http://schemas.openxmlformats.org/drawingml/2006/main">
          <a:pPr algn="ctr"/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(100%</a:t>
          </a:r>
          <a:r>
            <a:rPr lang="ru-RU" sz="1800" dirty="0" smtClean="0"/>
            <a:t>)</a:t>
          </a:r>
          <a:endParaRPr lang="ru-RU" sz="1800" dirty="0"/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0.25566</cdr:x>
      <cdr:y>0.49923</cdr:y>
    </cdr:from>
    <cdr:to>
      <cdr:x>0.30883</cdr:x>
      <cdr:y>0.56596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 flipH="1">
          <a:off x="1385032" y="1325168"/>
          <a:ext cx="288048" cy="17712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0.04299</cdr:x>
      <cdr:y>0.56596</cdr:y>
    </cdr:from>
    <cdr:to>
      <cdr:x>0.25566</cdr:x>
      <cdr:y>0.56596</cdr:y>
    </cdr:to>
    <cdr:cxnSp macro="">
      <cdr:nvCxnSpPr>
        <cdr:cNvPr id="5" name="Прямая соединительная линия 4"/>
        <cdr:cNvCxnSpPr/>
      </cdr:nvCxnSpPr>
      <cdr:spPr>
        <a:xfrm xmlns:a="http://schemas.openxmlformats.org/drawingml/2006/main" flipV="1">
          <a:off x="232897" y="1502296"/>
          <a:ext cx="1152135" cy="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0.681</cdr:x>
      <cdr:y>0.56596</cdr:y>
    </cdr:from>
    <cdr:to>
      <cdr:x>0.76075</cdr:x>
      <cdr:y>0.64734</cdr:y>
    </cdr:to>
    <cdr:cxnSp macro="">
      <cdr:nvCxnSpPr>
        <cdr:cNvPr id="7" name="Прямая соединительная линия 6"/>
        <cdr:cNvCxnSpPr/>
      </cdr:nvCxnSpPr>
      <cdr:spPr>
        <a:xfrm xmlns:a="http://schemas.openxmlformats.org/drawingml/2006/main">
          <a:off x="3689288" y="1502296"/>
          <a:ext cx="432048" cy="21602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0.76075</cdr:x>
      <cdr:y>0.64734</cdr:y>
    </cdr:from>
    <cdr:to>
      <cdr:x>0.97342</cdr:x>
      <cdr:y>0.64734</cdr:y>
    </cdr:to>
    <cdr:cxnSp macro="">
      <cdr:nvCxnSpPr>
        <cdr:cNvPr id="9" name="Прямая соединительная линия 8"/>
        <cdr:cNvCxnSpPr/>
      </cdr:nvCxnSpPr>
      <cdr:spPr>
        <a:xfrm xmlns:a="http://schemas.openxmlformats.org/drawingml/2006/main">
          <a:off x="4121336" y="1718320"/>
          <a:ext cx="1152135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0.42843</cdr:x>
      <cdr:y>0.32181</cdr:y>
    </cdr:from>
    <cdr:to>
      <cdr:x>0.5754</cdr:x>
      <cdr:y>0.64734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2074208" y="854224"/>
          <a:ext cx="711543" cy="86409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83,6</a:t>
          </a:r>
        </a:p>
        <a:p xmlns:a="http://schemas.openxmlformats.org/drawingml/2006/main"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(100%</a:t>
          </a:r>
          <a:r>
            <a:rPr lang="ru-RU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)</a:t>
          </a:r>
          <a:endParaRPr lang="ru-RU" sz="18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051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95E10CA7-BBEA-4EF3-884B-0B0CF035B57D}" type="datetimeFigureOut">
              <a:rPr lang="ru-RU"/>
              <a:pPr>
                <a:defRPr/>
              </a:pPr>
              <a:t>26.12.2024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7713"/>
            <a:ext cx="4967287" cy="37258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276" y="4722813"/>
            <a:ext cx="5408613" cy="44751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44039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051" y="9444039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C58F918-3DDE-4F17-AE4B-9517557763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9594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2BBFA-BBA3-4040-B994-6DE3EBBF427C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5899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2BBFA-BBA3-4040-B994-6DE3EBBF427C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5899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2BBFA-BBA3-4040-B994-6DE3EBBF427C}" type="slidenum">
              <a:rPr lang="ru-RU" smtClean="0"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5899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2BBFA-BBA3-4040-B994-6DE3EBBF427C}" type="slidenum">
              <a:rPr lang="ru-RU" smtClean="0"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5899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2BBFA-BBA3-4040-B994-6DE3EBBF427C}" type="slidenum">
              <a:rPr lang="ru-RU" smtClean="0"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5899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Группа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Полилиния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Полилиния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1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4804D913-ADC6-40DF-BB74-8E58EF4FEC5A}" type="datetimeFigureOut">
              <a:rPr lang="ru-RU"/>
              <a:pPr>
                <a:defRPr/>
              </a:pPr>
              <a:t>26.12.2024</a:t>
            </a:fld>
            <a:endParaRPr lang="ru-RU"/>
          </a:p>
        </p:txBody>
      </p:sp>
      <p:sp>
        <p:nvSpPr>
          <p:cNvPr id="12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33CBABEE-18B9-4A1F-B645-068F7FB3F8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9707A2-CF8C-4D1A-BE48-40644E7714D7}" type="datetimeFigureOut">
              <a:rPr lang="ru-RU"/>
              <a:pPr>
                <a:defRPr/>
              </a:pPr>
              <a:t>26.12.2024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AAB24E-A641-49BD-BDA8-9A638EFBA7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0FBB0A-3B58-4C5A-9506-3F83057CCF64}" type="datetimeFigureOut">
              <a:rPr lang="ru-RU"/>
              <a:pPr>
                <a:defRPr/>
              </a:pPr>
              <a:t>26.12.2024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C99585-26AC-4D80-99D4-027223101F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0DD802-1231-44EB-852B-231C8C1F6B3E}" type="datetimeFigureOut">
              <a:rPr lang="ru-RU"/>
              <a:pPr>
                <a:defRPr/>
              </a:pPr>
              <a:t>26.12.2024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D3CAE6-66AD-44FD-8403-CE839602F2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шивка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Нашивка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6721BBA-0082-434D-8870-D5FF261B7EA8}" type="datetimeFigureOut">
              <a:rPr lang="ru-RU"/>
              <a:pPr>
                <a:defRPr/>
              </a:pPr>
              <a:t>26.12.2024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41A6DB5-3BC6-432B-B49D-B976DA9543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233D3A-A907-4191-BB28-3A54E70ED366}" type="datetimeFigureOut">
              <a:rPr lang="ru-RU"/>
              <a:pPr>
                <a:defRPr/>
              </a:pPr>
              <a:t>26.12.2024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571872-639A-42D6-8134-2D81ACED1E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964BC22-80D9-4F55-BA6A-75EAC49D7634}" type="datetimeFigureOut">
              <a:rPr lang="ru-RU"/>
              <a:pPr>
                <a:defRPr/>
              </a:pPr>
              <a:t>26.12.2024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BFAD031-5DA8-4977-A462-E56665B771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E09036-69FB-41C2-8480-24B09DD4E1AB}" type="datetimeFigureOut">
              <a:rPr lang="ru-RU"/>
              <a:pPr>
                <a:defRPr/>
              </a:pPr>
              <a:t>26.12.2024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AF564E-6B50-42EB-8319-DB5BAAE096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105773-0A16-489B-893A-BDEBF5D34F22}" type="datetimeFigureOut">
              <a:rPr lang="ru-RU"/>
              <a:pPr>
                <a:defRPr/>
              </a:pPr>
              <a:t>26.12.2024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1B9139-32FF-4697-A2E7-9B0D52055F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D5E424A-D11A-4D8F-AB02-E29BD7FE3B9E}" type="datetimeFigureOut">
              <a:rPr lang="ru-RU"/>
              <a:pPr>
                <a:defRPr/>
              </a:pPr>
              <a:t>26.12.2024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541442E-B78C-45A5-B5EA-2B978FF5BC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7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Полилиния 8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Нашивка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Нашивка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753EAE9C-3C1B-4EBA-9DD4-B7F8FDE35E67}" type="datetimeFigureOut">
              <a:rPr lang="ru-RU"/>
              <a:pPr>
                <a:defRPr/>
              </a:pPr>
              <a:t>26.12.2024</a:t>
            </a:fld>
            <a:endParaRPr lang="ru-RU"/>
          </a:p>
        </p:txBody>
      </p:sp>
      <p:sp>
        <p:nvSpPr>
          <p:cNvPr id="12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A4D07D64-14B7-4744-BC55-36C4962C74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75805D39-F4CA-4905-A79C-564E13AF9B42}" type="datetimeFigureOut">
              <a:rPr lang="ru-RU"/>
              <a:pPr>
                <a:defRPr/>
              </a:pPr>
              <a:t>26.12.2024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41DD700E-8A6F-4FEA-A2B9-1B66F02075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0" r:id="rId2"/>
    <p:sldLayoutId id="2147483697" r:id="rId3"/>
    <p:sldLayoutId id="2147483691" r:id="rId4"/>
    <p:sldLayoutId id="2147483698" r:id="rId5"/>
    <p:sldLayoutId id="2147483692" r:id="rId6"/>
    <p:sldLayoutId id="2147483693" r:id="rId7"/>
    <p:sldLayoutId id="2147483699" r:id="rId8"/>
    <p:sldLayoutId id="2147483700" r:id="rId9"/>
    <p:sldLayoutId id="2147483694" r:id="rId10"/>
    <p:sldLayoutId id="2147483695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40C12BAE6E1420AF2113415339012614C11561CC51C55FCD68836CFDDEED4D96541559713BD7F408kD2CG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consultantplus://offline/ref=40C12BAE6E1420AF2113415339012614C11561CC50C55FCD68836CFDDEkE2DG" TargetMode="External"/><Relationship Id="rId5" Type="http://schemas.openxmlformats.org/officeDocument/2006/relationships/hyperlink" Target="consultantplus://offline/ref=40C12BAE6E1420AF2113415339012614C01C60CC5AC75FCD68836CFDDEkE2DG" TargetMode="External"/><Relationship Id="rId4" Type="http://schemas.openxmlformats.org/officeDocument/2006/relationships/hyperlink" Target="consultantplus://offline/ref=40C12BAE6E1420AF2113415339012614C31665C352CE02C760DA60FFD9E21281535C55703BD7F4k028G" TargetMode="Externa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2060848"/>
            <a:ext cx="8229600" cy="165618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2400" dirty="0" smtClean="0">
                <a:latin typeface="Georgia" panose="02040502050405020303" pitchFamily="18" charset="0"/>
              </a:rPr>
              <a:t>Бюджет для граждан на основе бюджета городского округа Домодедово </a:t>
            </a:r>
            <a:br>
              <a:rPr lang="ru-RU" sz="2400" dirty="0" smtClean="0">
                <a:latin typeface="Georgia" panose="02040502050405020303" pitchFamily="18" charset="0"/>
              </a:rPr>
            </a:br>
            <a:r>
              <a:rPr lang="ru-RU" sz="2400" dirty="0" smtClean="0">
                <a:latin typeface="Georgia" panose="02040502050405020303" pitchFamily="18" charset="0"/>
              </a:rPr>
              <a:t>на 2020 </a:t>
            </a:r>
            <a:r>
              <a:rPr lang="ru-RU" sz="2400" dirty="0">
                <a:latin typeface="Georgia" panose="02040502050405020303" pitchFamily="18" charset="0"/>
              </a:rPr>
              <a:t>год и плановый период </a:t>
            </a:r>
            <a:r>
              <a:rPr lang="ru-RU" sz="2400" dirty="0" smtClean="0">
                <a:latin typeface="Georgia" panose="02040502050405020303" pitchFamily="18" charset="0"/>
              </a:rPr>
              <a:t>2021 </a:t>
            </a:r>
            <a:r>
              <a:rPr lang="ru-RU" sz="2400" dirty="0">
                <a:latin typeface="Georgia" panose="02040502050405020303" pitchFamily="18" charset="0"/>
              </a:rPr>
              <a:t>и </a:t>
            </a:r>
            <a:r>
              <a:rPr lang="ru-RU" sz="2400" dirty="0" smtClean="0">
                <a:latin typeface="Georgia" panose="02040502050405020303" pitchFamily="18" charset="0"/>
              </a:rPr>
              <a:t>2022 </a:t>
            </a:r>
            <a:r>
              <a:rPr lang="ru-RU" sz="2400" dirty="0">
                <a:latin typeface="Georgia" panose="02040502050405020303" pitchFamily="18" charset="0"/>
              </a:rPr>
              <a:t>гг. </a:t>
            </a:r>
          </a:p>
        </p:txBody>
      </p:sp>
      <p:pic>
        <p:nvPicPr>
          <p:cNvPr id="14338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4300" y="188913"/>
            <a:ext cx="863600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458646934"/>
              </p:ext>
            </p:extLst>
          </p:nvPr>
        </p:nvGraphicFramePr>
        <p:xfrm>
          <a:off x="395536" y="260648"/>
          <a:ext cx="8352928" cy="41044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20329725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8170256"/>
              </p:ext>
            </p:extLst>
          </p:nvPr>
        </p:nvGraphicFramePr>
        <p:xfrm>
          <a:off x="539552" y="836712"/>
          <a:ext cx="8147248" cy="52565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669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69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30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69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569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85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3786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82803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343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099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7598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«Управление имуществом и муниципальными финансами»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7341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Подпрограмма I. Развитие </a:t>
                      </a:r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имущественного </a:t>
                      </a:r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комплекса  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8529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Эффективность работы по взысканию задолженности по арендной плате за земельные участки, государственная собственность на которые не разграничена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505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Эффективность работы по взысканию задолженности по арендной плате за муниципальное имущество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9404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Поступления средств </a:t>
                      </a:r>
                      <a:b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в бюджет от аренды и продажи земельных участков, государственная собственность на которые не разграничена</a:t>
                      </a:r>
                      <a:b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</a:b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3017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Поступления средств </a:t>
                      </a:r>
                      <a:b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в бюджет от аренды и продажи муниципального имущества</a:t>
                      </a:r>
                      <a:b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</a:b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348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Предоставление земельных участков многодетным семьям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4340706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7686027"/>
              </p:ext>
            </p:extLst>
          </p:nvPr>
        </p:nvGraphicFramePr>
        <p:xfrm>
          <a:off x="539552" y="836712"/>
          <a:ext cx="8147248" cy="524374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669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69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30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69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569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85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3786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82803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343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099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7598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«Управление имуществом и муниципальными финансами»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7341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Подпрограмма </a:t>
                      </a:r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I. Развитие </a:t>
                      </a:r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имущественного </a:t>
                      </a:r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комплекса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81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Проверка использования земель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505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Доля государственных и муниципальных услуг в области земельных отношений, по которым соблюдены регламентные сроки оказания услуг, </a:t>
                      </a:r>
                      <a:b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к общему количеству государственных и муниципальных услуг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в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области земельных отношений, предоставленных органами местного самоуправления Московской области</a:t>
                      </a:r>
                      <a:b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9108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Исключение незаконных решений по земле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Шт.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3017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Доля объектов недвижимого имущества, поставленных на кадастровый учет от выявленных земельных участков с объектами без прав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348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Прирост земельного налога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1048002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5382846"/>
              </p:ext>
            </p:extLst>
          </p:nvPr>
        </p:nvGraphicFramePr>
        <p:xfrm>
          <a:off x="539552" y="836712"/>
          <a:ext cx="8280922" cy="26696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6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7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6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6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19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99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54062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29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614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8977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«Управление имуществом и муниципальными финансами»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6007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Подпрограмма </a:t>
                      </a:r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III. Совершенствование </a:t>
                      </a:r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муниципальной службы Московской </a:t>
                      </a:r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области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296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Доля муниципальных служащих, прошедших обучение по программам профессиональной переподготовки и повышения квалификации от общего числа муниципальных служащих Администрации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4548860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9123606"/>
              </p:ext>
            </p:extLst>
          </p:nvPr>
        </p:nvGraphicFramePr>
        <p:xfrm>
          <a:off x="539552" y="836712"/>
          <a:ext cx="8280919" cy="630471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7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19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99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«Управление имуществом и муниципальными финансами»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Подпрограмма </a:t>
                      </a:r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IV. Управление </a:t>
                      </a:r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муниципальными </a:t>
                      </a:r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финансами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09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Обеспечение ежегодного прироста налоговых и неналоговых доходов бюджета городского округа Домодедово в отчетном финансовом году к поступлениям в году, предшествующем отчетному финансовому году     </a:t>
                      </a: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-8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9,8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0699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Обеспечение отношения объема расходов на обслуживание муниципального долга городского округа Домодедово к объему расходов бюджета городского округа Домодедово (за исключением объема расходов, которые осуществляются за счет субвенций, предоставляемых из бюджетов бюджетной системы Российской Федерации), на уровне, не превышающем 5 %     </a:t>
                      </a: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ctr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2,3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2,3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5739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Снижение доли налоговой задолженности к собственным налоговым поступлениям в консолидированный бюджет Московской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области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коэффициент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0,078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0,077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0,076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0,075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0,076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88220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Обеспечение отношения дефицита бюджета городского округа Домодедово к общему годовому объему доходов бюджета городского округа Домодедово без учета объема безвозмездных поступлений и (или) поступлений налоговых доходов по дополнительным нормативам отчислений в отчетном финансовом году не превышающим 10% к 2024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году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8,9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881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Обеспечение отсутствия кредиторской задолженности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Да/нет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Да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Да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Да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Да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Да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7934540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520262"/>
              </p:ext>
            </p:extLst>
          </p:nvPr>
        </p:nvGraphicFramePr>
        <p:xfrm>
          <a:off x="539552" y="836712"/>
          <a:ext cx="8280919" cy="44723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7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19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99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«Развитие институтов гражданского общества, повышение эффективности местного самоуправления и реализации молодежной политики»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Подпрограмма I «Развитие системы информирования населения о деятельности органов местного самоуправления Московской области, создание доступной современной </a:t>
                      </a:r>
                      <a:r>
                        <a:rPr lang="ru-RU" sz="110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медиасреды</a:t>
                      </a:r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</a:t>
                      </a:r>
                    </a:p>
                    <a:p>
                      <a:pPr algn="l" fontAlgn="ctr"/>
                      <a:endParaRPr lang="ru-RU" sz="12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09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Информирование населения через СМИ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121,01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121,03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121,04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121,04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121,38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715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Уровень информированности населения в социальных сетях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коэф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5739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Наличие незаконных рекламных конструкций, установленных на территории муниципального образования  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88220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Наличие задолженности в муниципальный бюджет по платежам за установку и эксплуатацию рекламных конструкций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9922105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4577232"/>
              </p:ext>
            </p:extLst>
          </p:nvPr>
        </p:nvGraphicFramePr>
        <p:xfrm>
          <a:off x="539552" y="836712"/>
          <a:ext cx="8280919" cy="36821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7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19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99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«Развитие институтов гражданского общества, повышение эффективности местного самоуправления и реализации молодежной политики»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Подпрограмма </a:t>
                      </a:r>
                      <a:r>
                        <a:rPr lang="en-US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IV «</a:t>
                      </a:r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Молодежь Подмосковья»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09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граждан, вовлеченных в добровольческую деятельность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715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молодежи, задействованной в мероприятиях по вовлечению в творческую деятельность, от общего числа молодежи муниципального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образования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5739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студентов, вовлеченных в клубное студенческое движение,  от общего числа студентов Московской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области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4414238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6069598"/>
              </p:ext>
            </p:extLst>
          </p:nvPr>
        </p:nvGraphicFramePr>
        <p:xfrm>
          <a:off x="539552" y="836712"/>
          <a:ext cx="8280919" cy="229152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7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19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99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«Развитие институтов гражданского общества, повышение эффективности местного самоуправления и реализации молодежной политики»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Подпрограмма VI «Развитие туризма в Московской области»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09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туристических маршрутов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1087508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9350896"/>
              </p:ext>
            </p:extLst>
          </p:nvPr>
        </p:nvGraphicFramePr>
        <p:xfrm>
          <a:off x="539552" y="836712"/>
          <a:ext cx="8424936" cy="32780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«Развитие и функционирование дорожно-транспортного комплекса»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I.</a:t>
                      </a:r>
                      <a:r>
                        <a:rPr lang="ru-RU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Пассажирский транспорт общего пользования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Batang"/>
                          <a:cs typeface="Calibri" panose="020F0502020204030204" pitchFamily="34" charset="0"/>
                        </a:rPr>
                        <a:t>Доля поездок, оплаченных посредством безналичных расчётов, в общем количестве оплаченных пассажирами поездок на конец 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Batang"/>
                          <a:cs typeface="Calibri" panose="020F0502020204030204" pitchFamily="34" charset="0"/>
                        </a:rPr>
                        <a:t>года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Batang"/>
                        </a:rPr>
                        <a:t>90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Batang"/>
                        </a:rPr>
                        <a:t>90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Batang"/>
                        </a:rPr>
                        <a:t>90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Batang"/>
                        </a:rPr>
                        <a:t>90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Batang"/>
                        </a:rPr>
                        <a:t>90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Batang"/>
                          <a:cs typeface="Calibri" panose="020F0502020204030204" pitchFamily="34" charset="0"/>
                        </a:rPr>
                        <a:t>Соблюдение расписания на автобусных 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Batang"/>
                          <a:cs typeface="Calibri" panose="020F0502020204030204" pitchFamily="34" charset="0"/>
                        </a:rPr>
                        <a:t>маршрутах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Batang"/>
                        </a:rPr>
                        <a:t>85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Batang"/>
                        </a:rPr>
                        <a:t>85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Batang"/>
                        </a:rPr>
                        <a:t>85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Batang"/>
                        </a:rPr>
                        <a:t>85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Batang"/>
                        </a:rPr>
                        <a:t>85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2090727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0732919"/>
              </p:ext>
            </p:extLst>
          </p:nvPr>
        </p:nvGraphicFramePr>
        <p:xfrm>
          <a:off x="539552" y="836712"/>
          <a:ext cx="8424936" cy="560012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«Развитие и функционирование дорожно-транспортного комплекса»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ru-RU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Дороги Подмосковья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Batang"/>
                          <a:cs typeface="Times New Roman" panose="02020603050405020304" pitchFamily="18" charset="0"/>
                        </a:rPr>
                        <a:t>Объёмы ввода в эксплуатацию после строительства и реконструкции автомобильных дорог общего пользования местного значения (при наличии объектов в программе)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Batang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Batang"/>
                          <a:cs typeface="Calibri" panose="020F0502020204030204" pitchFamily="34" charset="0"/>
                        </a:rPr>
                        <a:t>км / </a:t>
                      </a:r>
                      <a:r>
                        <a:rPr lang="ru-RU" sz="1000" dirty="0" err="1">
                          <a:effectLst/>
                          <a:latin typeface="Times New Roman" panose="02020603050405020304" pitchFamily="18" charset="0"/>
                          <a:ea typeface="Batang"/>
                          <a:cs typeface="Calibri" panose="020F0502020204030204" pitchFamily="34" charset="0"/>
                        </a:rPr>
                        <a:t>пог.м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Batang"/>
                        </a:rPr>
                        <a:t>-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Batang"/>
                        </a:rPr>
                        <a:t>-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Batang"/>
                        </a:rPr>
                        <a:t>-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Batang"/>
                        </a:rPr>
                        <a:t>-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Batang"/>
                        </a:rPr>
                        <a:t>-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Batang"/>
                          <a:cs typeface="Times New Roman" panose="02020603050405020304" pitchFamily="18" charset="0"/>
                        </a:rPr>
                        <a:t>Ремонт (капитальный ремонт) сети автомобильных дорог общего пользования местного значения (оценивается на конец года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Batang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Batang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Batang"/>
                          <a:cs typeface="Calibri" panose="020F0502020204030204" pitchFamily="34" charset="0"/>
                        </a:rPr>
                        <a:t>км/тыс.кв.м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Batang"/>
                          <a:cs typeface="Calibri" panose="020F0502020204030204" pitchFamily="34" charset="0"/>
                        </a:rPr>
                        <a:t>15,1/83,778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Batang"/>
                          <a:cs typeface="Calibri" panose="020F0502020204030204" pitchFamily="34" charset="0"/>
                        </a:rPr>
                        <a:t>15,1/83,778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Batang"/>
                          <a:cs typeface="Calibri" panose="020F0502020204030204" pitchFamily="34" charset="0"/>
                        </a:rPr>
                        <a:t>15,1/83,778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Batang"/>
                          <a:cs typeface="Calibri" panose="020F0502020204030204" pitchFamily="34" charset="0"/>
                        </a:rPr>
                        <a:t>15,1/83,778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Batang"/>
                          <a:cs typeface="Calibri" panose="020F0502020204030204" pitchFamily="34" charset="0"/>
                        </a:rPr>
                        <a:t>15,1/83,778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Batang"/>
                          <a:cs typeface="Times New Roman" panose="02020603050405020304" pitchFamily="18" charset="0"/>
                        </a:rPr>
                        <a:t>ДТП. Снижение смертности от дорожно-транспортных происшествий: на дорогах федерального значения, на дорогах регионального значения, на дорогах муниципального значения, на частных дорогах, количество погибших на 100 тыс. 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Batang"/>
                          <a:cs typeface="Times New Roman" panose="02020603050405020304" pitchFamily="18" charset="0"/>
                        </a:rPr>
                        <a:t>населения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endParaRPr lang="ru-RU" sz="1000" dirty="0" smtClean="0">
                        <a:effectLst/>
                        <a:latin typeface="Times New Roman" panose="02020603050405020304" pitchFamily="18" charset="0"/>
                        <a:ea typeface="Batang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Batang"/>
                        </a:rPr>
                        <a:t>чел./100 тыс. населения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Batang"/>
                          <a:cs typeface="Calibri" panose="020F0502020204030204" pitchFamily="34" charset="0"/>
                        </a:rPr>
                        <a:t>8,4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Batang"/>
                          <a:cs typeface="Calibri" panose="020F0502020204030204" pitchFamily="34" charset="0"/>
                        </a:rPr>
                        <a:t>8,4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Batang"/>
                          <a:cs typeface="Calibri" panose="020F0502020204030204" pitchFamily="34" charset="0"/>
                        </a:rPr>
                        <a:t>8,4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Batang"/>
                          <a:cs typeface="Calibri" panose="020F0502020204030204" pitchFamily="34" charset="0"/>
                        </a:rPr>
                        <a:t>8,4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Batang"/>
                          <a:cs typeface="Calibri" panose="020F0502020204030204" pitchFamily="34" charset="0"/>
                        </a:rPr>
                        <a:t>8,4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Batang"/>
                          <a:cs typeface="Times New Roman" panose="02020603050405020304" pitchFamily="18" charset="0"/>
                        </a:rPr>
                        <a:t>Создание парковочного пространства на улично-дорожной сети (оценивается на конец года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Batang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Batang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33350" algn="l"/>
                          <a:tab pos="335915" algn="ctr"/>
                          <a:tab pos="2969895" algn="ctr"/>
                          <a:tab pos="5940425" algn="r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Batang"/>
                        </a:rPr>
                        <a:t>		м/места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Batang"/>
                        </a:rPr>
                        <a:t>10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Batang"/>
                        </a:rPr>
                        <a:t>100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Batang"/>
                        </a:rPr>
                        <a:t>100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Batang"/>
                        </a:rPr>
                        <a:t>100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Batang"/>
                        </a:rPr>
                        <a:t>100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8568576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3580630"/>
              </p:ext>
            </p:extLst>
          </p:nvPr>
        </p:nvGraphicFramePr>
        <p:xfrm>
          <a:off x="539552" y="836712"/>
          <a:ext cx="8280919" cy="505614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7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19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99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«Цифровое муниципальное образование»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7257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 «Снижение административных барьеров, повышение качества и доступности предоставления государственных и муниципальных услуг, в том числе на базе многофункциональных центров предоставления государственных и муниципальных услуг»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796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граждан, имеющих доступ к получению государственных и муниципальных услуг по принципу «одного окна» по месту пребывания, в том числе в МФЦ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Уровень удовлетворенности граждан качеством предоставления государственных и муниципальных услуг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97,13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97,13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97,13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97,13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97,13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Среднее время ожидания в очереди для получения государственных (муниципальных) услуг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Минута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2,45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2,45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2,45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2,45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2,45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заявителей МФЦ, ожидающих в очереди более 11,5 минут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Выполнение требований комфортности и доступности МФЦ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67948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0235093"/>
              </p:ext>
            </p:extLst>
          </p:nvPr>
        </p:nvGraphicFramePr>
        <p:xfrm>
          <a:off x="467544" y="1196752"/>
          <a:ext cx="8280920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850106"/>
          </a:xfrm>
        </p:spPr>
        <p:txBody>
          <a:bodyPr>
            <a:normAutofit/>
          </a:bodyPr>
          <a:lstStyle/>
          <a:p>
            <a:r>
              <a:rPr lang="ru-RU" sz="1400" dirty="0">
                <a:latin typeface="Georgia" panose="02040502050405020303" pitchFamily="18" charset="0"/>
              </a:rPr>
              <a:t>Основные параметры бюджета на </a:t>
            </a:r>
            <a:r>
              <a:rPr lang="ru-RU" sz="1400" dirty="0" smtClean="0">
                <a:latin typeface="Georgia" panose="02040502050405020303" pitchFamily="18" charset="0"/>
              </a:rPr>
              <a:t>20</a:t>
            </a:r>
            <a:r>
              <a:rPr lang="en-US" sz="1400" dirty="0" smtClean="0">
                <a:latin typeface="Georgia" panose="02040502050405020303" pitchFamily="18" charset="0"/>
              </a:rPr>
              <a:t>20</a:t>
            </a:r>
            <a:r>
              <a:rPr lang="ru-RU" sz="1400" dirty="0" smtClean="0">
                <a:latin typeface="Georgia" panose="02040502050405020303" pitchFamily="18" charset="0"/>
              </a:rPr>
              <a:t> год и </a:t>
            </a:r>
            <a:r>
              <a:rPr lang="ru-RU" sz="1400" dirty="0">
                <a:latin typeface="Georgia" panose="02040502050405020303" pitchFamily="18" charset="0"/>
              </a:rPr>
              <a:t>плановый период </a:t>
            </a:r>
            <a:r>
              <a:rPr lang="ru-RU" sz="1400" dirty="0" smtClean="0">
                <a:latin typeface="Georgia" panose="02040502050405020303" pitchFamily="18" charset="0"/>
              </a:rPr>
              <a:t>202</a:t>
            </a:r>
            <a:r>
              <a:rPr lang="en-US" sz="1400" dirty="0" smtClean="0">
                <a:latin typeface="Georgia" panose="02040502050405020303" pitchFamily="18" charset="0"/>
              </a:rPr>
              <a:t>1</a:t>
            </a:r>
            <a:r>
              <a:rPr lang="ru-RU" sz="1400" dirty="0" smtClean="0">
                <a:latin typeface="Georgia" panose="02040502050405020303" pitchFamily="18" charset="0"/>
              </a:rPr>
              <a:t> </a:t>
            </a:r>
            <a:r>
              <a:rPr lang="ru-RU" sz="1400" dirty="0">
                <a:latin typeface="Georgia" panose="02040502050405020303" pitchFamily="18" charset="0"/>
              </a:rPr>
              <a:t>и </a:t>
            </a:r>
            <a:r>
              <a:rPr lang="ru-RU" sz="1400" dirty="0" smtClean="0">
                <a:latin typeface="Georgia" panose="02040502050405020303" pitchFamily="18" charset="0"/>
              </a:rPr>
              <a:t>202</a:t>
            </a:r>
            <a:r>
              <a:rPr lang="en-US" sz="1400" dirty="0" smtClean="0">
                <a:latin typeface="Georgia" panose="02040502050405020303" pitchFamily="18" charset="0"/>
              </a:rPr>
              <a:t>2</a:t>
            </a:r>
            <a:r>
              <a:rPr lang="ru-RU" sz="1400" dirty="0" smtClean="0">
                <a:latin typeface="Georgia" panose="02040502050405020303" pitchFamily="18" charset="0"/>
              </a:rPr>
              <a:t> </a:t>
            </a:r>
            <a:r>
              <a:rPr lang="ru-RU" sz="1400" dirty="0">
                <a:latin typeface="Georgia" panose="02040502050405020303" pitchFamily="18" charset="0"/>
              </a:rPr>
              <a:t>гг</a:t>
            </a:r>
            <a:r>
              <a:rPr lang="ru-RU" sz="1400" dirty="0" smtClean="0">
                <a:latin typeface="Georgia" panose="02040502050405020303" pitchFamily="18" charset="0"/>
              </a:rPr>
              <a:t>. в сравнении с фактическим исполнением 201</a:t>
            </a:r>
            <a:r>
              <a:rPr lang="en-US" sz="1400" dirty="0" smtClean="0">
                <a:latin typeface="Georgia" panose="02040502050405020303" pitchFamily="18" charset="0"/>
              </a:rPr>
              <a:t>8</a:t>
            </a:r>
            <a:r>
              <a:rPr lang="ru-RU" sz="1400" dirty="0" smtClean="0">
                <a:latin typeface="Georgia" panose="02040502050405020303" pitchFamily="18" charset="0"/>
              </a:rPr>
              <a:t> года и ожидаемым исполнением 201</a:t>
            </a:r>
            <a:r>
              <a:rPr lang="en-US" sz="1400" dirty="0" smtClean="0">
                <a:latin typeface="Georgia" panose="02040502050405020303" pitchFamily="18" charset="0"/>
              </a:rPr>
              <a:t>9</a:t>
            </a:r>
            <a:r>
              <a:rPr lang="ru-RU" sz="1400" dirty="0" smtClean="0">
                <a:latin typeface="Georgia" panose="02040502050405020303" pitchFamily="18" charset="0"/>
              </a:rPr>
              <a:t> года                                                                                                                                            </a:t>
            </a:r>
            <a:r>
              <a:rPr lang="ru-RU" sz="1400" dirty="0" err="1">
                <a:latin typeface="Georgia" panose="02040502050405020303" pitchFamily="18" charset="0"/>
              </a:rPr>
              <a:t>млн.руб</a:t>
            </a:r>
            <a:r>
              <a:rPr lang="ru-RU" sz="1400" dirty="0">
                <a:latin typeface="Georgia" panose="02040502050405020303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48170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4118932"/>
              </p:ext>
            </p:extLst>
          </p:nvPr>
        </p:nvGraphicFramePr>
        <p:xfrm>
          <a:off x="539552" y="836712"/>
          <a:ext cx="8280919" cy="585740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7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19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99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«Цифровое муниципальное образование»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7257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II «Развитие информационной и технологической инфраструктуры экосистемы цифровой экономики муниципального образования Московской области»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7967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рабочих мест, обеспеченных необходимым компьютерным оборудованием и услугами связи в соответствии с требованиями нормативных правовых актов Московской области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Стоимостная доля закупаемого и арендуемого ОМСУ муниципального образования Московской области иностранного ПО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Увеличение доли защищенных по требованиям безопасности информации информационных систем, используемых ОМСУ муниципального образования Московской области, в соответствии с категорией обрабатываемой информации, а также персональных компьютеров, используемых на рабочих местах работников, обеспеченных антивирусным программным обеспечением с регулярным обновлением соответствующих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баз</a:t>
                      </a:r>
                    </a:p>
                    <a:p>
                      <a:pPr algn="just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работников ОМСУ муниципального образования Московской области, обеспеченных средствами электронной подписи в соответствии с установленными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требованиями</a:t>
                      </a:r>
                    </a:p>
                    <a:p>
                      <a:pPr algn="just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7726908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7466974"/>
              </p:ext>
            </p:extLst>
          </p:nvPr>
        </p:nvGraphicFramePr>
        <p:xfrm>
          <a:off x="539552" y="836712"/>
          <a:ext cx="8280919" cy="535833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7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19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99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«Цифровое муниципальное образование»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7257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II «Развитие информационной и технологической инфраструктуры экосистемы цифровой экономики муниципального образования Московской области»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7967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документов служебной переписки ОМСУ муниципального образования Московской области и их подведомственных учреждений с ЦИОГВ и ГО Московской области, подведомственными ЦИОГВ и ГО Московской области организациями и учреждениями, не содержащих персональные данные и конфиденциальные сведения и направляемых исключительно в электронном виде с использованием МСЭД и средств электронной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подписи</a:t>
                      </a:r>
                    </a:p>
                    <a:p>
                      <a:pPr algn="just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Увеличение доли граждан, использующих механизм получения государственных и муниципальных услуг в электронной форме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Увеличение доли граждан, зарегистрированных в ЕСИА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Качественные услуги – Доля муниципальных (государственных) услуг, по которым нарушены регламентные сроки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1225846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6826543"/>
              </p:ext>
            </p:extLst>
          </p:nvPr>
        </p:nvGraphicFramePr>
        <p:xfrm>
          <a:off x="539552" y="836712"/>
          <a:ext cx="8280919" cy="514004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7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19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99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«Цифровое муниципальное образование»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7257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II «Развитие информационной и технологической инфраструктуры экосистемы цифровой экономики муниципального образования Московской области»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Удобные услуги – Доля муниципальных (государственных) услуг, по которым заявления поданы в электронном виде через региональный портал государственных и муниципальных услуг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0481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Результативные услуги – Доля отказов в предоставлении муниципальных (государственных) услуг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Повторные обращения – Доля обращений, поступивших на портал «Добродел», по которым поступили повторные обращения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Отложенные решения – Доля отложенных решений от числа ответов, предоставленных на портале «Добродел» (по проблемам со сроком решения 8 р.д.)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Ответь вовремя – Доля жалоб, поступивших на портал «Добродел», по которым нарушен срок подготовки ответа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1563713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4514130"/>
              </p:ext>
            </p:extLst>
          </p:nvPr>
        </p:nvGraphicFramePr>
        <p:xfrm>
          <a:off x="539552" y="836712"/>
          <a:ext cx="8280919" cy="578279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7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19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99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«Цифровое муниципальное образование»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7257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II «Развитие информационной и технологической инфраструктуры экосистемы цифровой экономики муниципального образования Московской области»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ОМСУ муниципального образования Московской области и их подведомственных учреждений, использующих региональные межведомственные информационные системы поддержки обеспечивающих функций и контроля результативности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деятельности</a:t>
                      </a:r>
                    </a:p>
                    <a:p>
                      <a:pPr algn="just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0481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используемых в деятельности ОМСУ муниципального образования Московской области информационно-аналитических сервисов ЕИАС ЖКХ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МО</a:t>
                      </a:r>
                    </a:p>
                    <a:p>
                      <a:pPr algn="just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муниципальных дошкольных образовательных организаций и муниципальных общеобразовательных организаций в муниципальном образовании Московской области, подключенных к сети Интернет на скорости: для дошкольных образовательных организаций – не менее 2 Мбит/с; для общеобразовательных организаций, расположенных в городских поселениях и городских округах, – не менее 100 Мбит/с; для общеобразовательных организаций, расположенных в сельских населенных пунктах, – не менее 50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Мбит/с</a:t>
                      </a:r>
                    </a:p>
                    <a:p>
                      <a:pPr algn="just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8601409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968031"/>
              </p:ext>
            </p:extLst>
          </p:nvPr>
        </p:nvGraphicFramePr>
        <p:xfrm>
          <a:off x="539552" y="836712"/>
          <a:ext cx="8280919" cy="558847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7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19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99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«Цифровое муниципальное образование»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7257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II «Развитие информационной и технологической инфраструктуры экосистемы цифровой экономики муниципального образования Московской области»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образовательных организаций, у которых есть широкополосный доступ к сети Интернет (не менее 100 Мбит/с), за исключением дошкольных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современных компьютеров (со сроком эксплуатации не более семи лет) на 100 обучающихся в общеобразовательных организациях муниципального образования Московской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области</a:t>
                      </a:r>
                    </a:p>
                    <a:p>
                      <a:pPr algn="just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Единица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13,8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60481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solidFill>
                            <a:srgbClr val="00000A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муниципальных организаций в муниципальном образовании Московской области обеспеченных современными аппаратно-программными комплексами со средствами криптографической защиты </a:t>
                      </a:r>
                      <a:r>
                        <a:rPr lang="ru-RU" sz="1000" b="0" i="0" u="none" strike="noStrike" dirty="0" smtClean="0">
                          <a:solidFill>
                            <a:srgbClr val="00000A"/>
                          </a:solidFill>
                          <a:effectLst/>
                          <a:latin typeface="Times New Roman" panose="02020603050405020304" pitchFamily="18" charset="0"/>
                        </a:rPr>
                        <a:t>информации</a:t>
                      </a:r>
                    </a:p>
                    <a:p>
                      <a:pPr algn="just" fontAlgn="ctr"/>
                      <a:endParaRPr lang="ru-RU" sz="1000" b="0" i="0" u="none" strike="noStrike" dirty="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A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A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solidFill>
                            <a:srgbClr val="00000A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муниципальных образований Московской области, в которых внедрена целевая модель цифровой образовательной среды в образовательных организациях, реализующих образовательные программы общего образования и среднего профессионального </a:t>
                      </a:r>
                      <a:r>
                        <a:rPr lang="ru-RU" sz="1000" b="0" i="0" u="none" strike="noStrike" dirty="0" smtClean="0">
                          <a:solidFill>
                            <a:srgbClr val="00000A"/>
                          </a:solidFill>
                          <a:effectLst/>
                          <a:latin typeface="Times New Roman" panose="02020603050405020304" pitchFamily="18" charset="0"/>
                        </a:rPr>
                        <a:t>образования</a:t>
                      </a:r>
                    </a:p>
                    <a:p>
                      <a:pPr algn="just" fontAlgn="ctr"/>
                      <a:endParaRPr lang="ru-RU" sz="1000" b="0" i="0" u="none" strike="noStrike" dirty="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Единица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A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A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7683228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6083879"/>
              </p:ext>
            </p:extLst>
          </p:nvPr>
        </p:nvGraphicFramePr>
        <p:xfrm>
          <a:off x="539552" y="836712"/>
          <a:ext cx="8280919" cy="481694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7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19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99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«Цифровое муниципальное образование»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7257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II «Развитие информационной и технологической инфраструктуры экосистемы цифровой экономики муниципального образования Московской области»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многоквартирных домов, имеющих возможность пользоваться услугами проводного и мобильного доступа в информационно-телекоммуникационную сеть Интернет на скорости не менее 1 Мбит/с, предоставляемыми не менее чем 2 операторами связи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домашних хозяйств в муниципальном образовании Московской области, имеющих широкополосный доступ к сети Интернет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60481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муниципальных учреждений культуры, обеспеченных доступом в информационно-телекоммуникационную сеть Интернет на скорости: для учреждений культуры, расположенных в городских населенных пунктах, – не менее 50 Мбит/с; для учреждений культуры, расположенных в сельских населенных пунктах, – не менее 10 Мбит/с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4149945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6781683"/>
              </p:ext>
            </p:extLst>
          </p:nvPr>
        </p:nvGraphicFramePr>
        <p:xfrm>
          <a:off x="539552" y="836712"/>
          <a:ext cx="8280919" cy="40633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7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19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99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«Архитектура и градостроительство»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 «Разработка Генерального плана развития городского округа»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796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Наличие утвержденного в актуальной версии генерального плана городского округа (внесение изменений в генеральный план городского округа)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Да/нет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Наличие утвержденных в актуальной версии Правил землепользования и застройки городского округа (внесение изменений в Правила землепользования и застройки городского округа)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Да/нет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Наличие утвержденных нормативов градостроительного проектирования городского округа (внесение изменений в нормативы градостроительного проектирования городского округа)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Да/нет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218526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6878828"/>
              </p:ext>
            </p:extLst>
          </p:nvPr>
        </p:nvGraphicFramePr>
        <p:xfrm>
          <a:off x="539552" y="836712"/>
          <a:ext cx="8280919" cy="2520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7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19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99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«Архитектура и градостроительство»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II «Реализация политики пространственного развития городского округа»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796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ликвидированных самовольных, недостроенных и аварийных объектов на территории городского округа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3317163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3679175"/>
              </p:ext>
            </p:extLst>
          </p:nvPr>
        </p:nvGraphicFramePr>
        <p:xfrm>
          <a:off x="539552" y="836712"/>
          <a:ext cx="8280919" cy="339995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7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19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99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«Развитие инженерной инфраструктуры и </a:t>
                      </a:r>
                      <a:r>
                        <a:rPr kumimoji="0" lang="ru-RU" sz="12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энергоэффективности</a:t>
                      </a:r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 </a:t>
                      </a:r>
                      <a:r>
                        <a:rPr kumimoji="0"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 «</a:t>
                      </a:r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Чистая вода»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796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Увеличение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доли населения, обеспеченного доброкачественной питьевой водой из централизованных источников водоснабжения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%/чел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96,8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96,8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96,8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96,8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96,8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796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созданных и восстановленных ВЗУ, ВНС и станций водоподготовки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155465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7883500"/>
              </p:ext>
            </p:extLst>
          </p:nvPr>
        </p:nvGraphicFramePr>
        <p:xfrm>
          <a:off x="539552" y="836712"/>
          <a:ext cx="8280919" cy="515931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7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19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99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«Развитие инженерной инфраструктуры и </a:t>
                      </a:r>
                      <a:r>
                        <a:rPr kumimoji="0" lang="ru-RU" sz="12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энергоэффективности</a:t>
                      </a:r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II «</a:t>
                      </a:r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Системы водоотведения» 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796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Увеличение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доли сточных вод, очищенных до нормативных значений, в общем объеме сточных вод, пропущенных через очистные сооружения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796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созданных и восстановленных объектов очистки сточных вод суммарной производительностью.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ед./тыс. куб. м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796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построенных, реконструированных, отремонтированных коллекторов (участков), канализационных  станций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8796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Снижение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объема отводимых в реку Волгу загрязненных сточных вод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err="1">
                          <a:effectLst/>
                          <a:latin typeface="Times New Roman" panose="02020603050405020304" pitchFamily="18" charset="0"/>
                        </a:rPr>
                        <a:t>куб.км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/год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0,0022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0,0022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0,0022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0,0008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80472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4482134"/>
              </p:ext>
            </p:extLst>
          </p:nvPr>
        </p:nvGraphicFramePr>
        <p:xfrm>
          <a:off x="457200" y="1484784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Муниципальный </a:t>
            </a:r>
            <a:r>
              <a:rPr lang="ru-RU" sz="1400" dirty="0" smtClean="0">
                <a:latin typeface="Georgia" panose="02040502050405020303" pitchFamily="18" charset="0"/>
              </a:rPr>
              <a:t>долг</a:t>
            </a:r>
            <a:endParaRPr lang="ru-RU" sz="1400" dirty="0">
              <a:latin typeface="Georgia" panose="02040502050405020303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812088" y="1773238"/>
            <a:ext cx="1027112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err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млн.руб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82398987"/>
      </p:ext>
    </p:extLst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5385339"/>
              </p:ext>
            </p:extLst>
          </p:nvPr>
        </p:nvGraphicFramePr>
        <p:xfrm>
          <a:off x="539552" y="836712"/>
          <a:ext cx="8280919" cy="42796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7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19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99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«Развитие инженерной инфраструктуры и </a:t>
                      </a:r>
                      <a:r>
                        <a:rPr kumimoji="0" lang="ru-RU" sz="12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энергоэффективности</a:t>
                      </a:r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III «Создание условий для обеспечения качественными коммунальными услугами»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796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созданных и восстановленных объектов коммунальной инфраструктуры (котельные, ЦТП, сети)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796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созданных и восстановленных объектов социальной и инженерной инфраструктуры на территории военных городков Московской области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796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актуальных схем теплоснабжения, водоснабжения и водоотведения, программ комплексного развития систем коммунальной инфраструктуры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4070427"/>
      </p:ext>
    </p:extLst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5809631"/>
              </p:ext>
            </p:extLst>
          </p:nvPr>
        </p:nvGraphicFramePr>
        <p:xfrm>
          <a:off x="539552" y="836712"/>
          <a:ext cx="8280919" cy="515931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7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19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99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«Развитие инженерной инфраструктуры и </a:t>
                      </a:r>
                      <a:r>
                        <a:rPr kumimoji="0" lang="ru-RU" sz="12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энергоэффективности</a:t>
                      </a:r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IV «Энергосбережение и повышение энергетической эффективности»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796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зданий, строений, сооружений муниципальной собственности, соответствующих нормальному уровню энергетической эффективности и выше (А, В, С, D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35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37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39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796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зданий, строений, сооружений органов местного самоуправления и муниципальных учреждений, оснащенных приборами учета потребляемых энергетических ресурсов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7967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Бережливый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учет – оснащенность многоквартирных домов общедомовыми  приборами учета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88,9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95,3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87967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многоквартирных домов с присвоенными классами </a:t>
                      </a:r>
                      <a:r>
                        <a:rPr lang="ru-RU" sz="1000" b="0" i="0" u="none" strike="noStrike" dirty="0" err="1">
                          <a:effectLst/>
                          <a:latin typeface="Times New Roman" panose="02020603050405020304" pitchFamily="18" charset="0"/>
                        </a:rPr>
                        <a:t>энергоэффективности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45,1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49,2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54,1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59,3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63,39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2548509"/>
      </p:ext>
    </p:extLst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5343306"/>
              </p:ext>
            </p:extLst>
          </p:nvPr>
        </p:nvGraphicFramePr>
        <p:xfrm>
          <a:off x="539552" y="836712"/>
          <a:ext cx="8280919" cy="339995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7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19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99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«Развитие инженерной инфраструктуры и </a:t>
                      </a:r>
                      <a:r>
                        <a:rPr kumimoji="0" lang="ru-RU" sz="12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энергоэффективности</a:t>
                      </a:r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VI «</a:t>
                      </a:r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Развитие газификации»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796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Получение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проектной документации на строительство газопроводов высокого, среднего и низкого давления   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шт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796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Ввод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в эксплуатацию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газгольдера   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шт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087469"/>
      </p:ext>
    </p:extLst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1793756"/>
              </p:ext>
            </p:extLst>
          </p:nvPr>
        </p:nvGraphicFramePr>
        <p:xfrm>
          <a:off x="539552" y="836712"/>
          <a:ext cx="8280919" cy="2520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7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19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99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«Развитие инженерной инфраструктуры и </a:t>
                      </a:r>
                      <a:r>
                        <a:rPr kumimoji="0" lang="ru-RU" sz="12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энергоэффективности</a:t>
                      </a:r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VIII «</a:t>
                      </a:r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Обеспечивающая подпрограмма»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796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рассмотренных дел об административных правонарушениях в сфере благоустройства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ед.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208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8393220"/>
      </p:ext>
    </p:extLst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4724298"/>
              </p:ext>
            </p:extLst>
          </p:nvPr>
        </p:nvGraphicFramePr>
        <p:xfrm>
          <a:off x="539552" y="836712"/>
          <a:ext cx="8280919" cy="535975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7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19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99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«Строительство объектов социальной инфраструктуры»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III «Строительство (реконструкция) объектов образования»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365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введенных в эксплуатацию объектов дошкольного образования за счет бюджетных средств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введенных в эксплуатацию объектов дошкольного образования за счет внебюджетных источников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введенных в эксплуатацию объектов общего образования за счет внебюджетных источников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8796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введенных в эксплуатацию объектов дошкольного образования с ясельными группами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8796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введенных в эксплуатацию объектов общего образования за счет бюджетных источников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1262734"/>
      </p:ext>
    </p:extLst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5144286"/>
              </p:ext>
            </p:extLst>
          </p:nvPr>
        </p:nvGraphicFramePr>
        <p:xfrm>
          <a:off x="539552" y="836712"/>
          <a:ext cx="8280919" cy="23042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7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19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99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«Строительство объектов социальной инфраструктуры»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V «Строительство (реконструкция) объектов физической культуры и спорта»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365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введенных в эксплуатацию объектов физической культуры и спорта за счет внебюджетных источников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8950689"/>
      </p:ext>
    </p:extLst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5024111"/>
              </p:ext>
            </p:extLst>
          </p:nvPr>
        </p:nvGraphicFramePr>
        <p:xfrm>
          <a:off x="539552" y="836712"/>
          <a:ext cx="8280919" cy="554461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43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54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47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808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24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1432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1432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1432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93502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2019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2019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года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365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Граждане пострадавшие от радиационных воздействий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 </a:t>
                      </a:r>
                      <a:r>
                        <a:rPr lang="ru-RU" sz="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Домодедово МО от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19.12.2018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№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1-4/931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"О бюджете городского округа Домодедово на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2019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год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и плановый период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2020и 2021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годов";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2)Распоряжение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Администрации </a:t>
                      </a:r>
                      <a:r>
                        <a:rPr lang="ru-RU" sz="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Домодедово МО от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06.05.2019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№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99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"Об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оказании единовременной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материальной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помощи"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435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424,50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97,6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365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Бывшие несовершеннолетние узники концлагерей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86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Домодедово МО от 19.12.2018 № 1-4/931 "О бюджете городского округа Домодедово на 2019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год и плановый период 2020и 2021 годов"; 2)Распоряжение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Администрации </a:t>
                      </a:r>
                      <a:r>
                        <a:rPr lang="ru-RU" sz="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Домодедово МО от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12.04.2019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№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82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"Об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оказании единовременной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материальной помощи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"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142,5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118,50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83,2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365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Граждане, пострадавшие от политических репрессий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206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Домодедово МО от 19.12.2018 № 1-4/931 "О бюджете городского округа Домодедово на 2019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год и плановый период 2020и 2021 годов"; 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2)Распоряжение Администрации </a:t>
                      </a:r>
                      <a:r>
                        <a:rPr kumimoji="0" lang="ru-RU" sz="9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го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 Домодедово МО от  28.10.2019 № 296 "Об  оказании единовременной материальной помощи 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309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306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99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2994827"/>
      </p:ext>
    </p:extLst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7465914"/>
              </p:ext>
            </p:extLst>
          </p:nvPr>
        </p:nvGraphicFramePr>
        <p:xfrm>
          <a:off x="539552" y="836712"/>
          <a:ext cx="8424934" cy="568863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151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1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41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170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62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675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2675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675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87865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2019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2019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года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033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Участники Курской битвы (включая вдов)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Домодедово МО от 19.12.2018 № 1-4/931 "О бюджете городского округа Домодедово на 2019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год и плановый период 2020и 2021 годов"; 2)Распоряжение Администрации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Домодедово МО от 21.11.2019 № 313 "Об  оказании единовременной материальной помощи"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4,5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75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033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Участники обороны Москвы (включая вдов)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Домодедово МО от 19.12.2018 № 1-4/931 "О бюджете городского округа Домодедово на 2019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год и плановый период 2020и 2021 годов"; 2)Распоряжение Администрации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Домодедово МО от 23.12.2019 № 337 "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Об  оказании единовременной материальной помощи"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9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1,5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033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Участники обороны Ленинграда (включая вдов)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Домодедово МО от 19.12.2018 № 1-4/931 "О бюджете городского округа Домодедово на 2019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год и плановый период 2020и 2021 годов"; 2)Постановление Администрации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Домодедово МО от 20.10.2016 № 3271 "Об утверждении Порядка оказания адресной материальной помощи отдельным категориям граждан"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22,50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21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93,3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6442545"/>
      </p:ext>
    </p:extLst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5699390"/>
              </p:ext>
            </p:extLst>
          </p:nvPr>
        </p:nvGraphicFramePr>
        <p:xfrm>
          <a:off x="539552" y="836712"/>
          <a:ext cx="8280919" cy="57606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43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54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47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808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24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1432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1432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1432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8897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2019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2019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года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236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Участники Сталинградской битвы (включая вдов)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Домодедово МО от 19.12.2018 № 1-4/931 "О бюджете городского округа Домодедово на 2019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год и плановый период 2020и 2021 годов"; 2)Распоряжение Администрации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Домодедово МО от 22.11.2019 № 327 "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Об оказании единовременной материальной 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помощи»</a:t>
                      </a:r>
                      <a:endParaRPr lang="ru-RU" sz="9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236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Участники ВОВ к дню Победы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 </a:t>
                      </a:r>
                      <a:r>
                        <a:rPr lang="ru-RU" sz="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Домодедово МО от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19.12.2018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№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1-4/931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"О бюджете городского округа Домодедово на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2019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год и плановый период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2020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и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2021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годов";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2)Распоряжение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Администрации </a:t>
                      </a:r>
                      <a:r>
                        <a:rPr lang="ru-RU" sz="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Домодедово МО от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17.04.2019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№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85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"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 выплате единовременной материальной помощи к 74-й годовщине Победы в ВОВ 1941-1945 годов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"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20000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1200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1200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236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Вдовы участников ВОВ к дню Победы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256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 </a:t>
                      </a:r>
                      <a:r>
                        <a:rPr lang="ru-RU" sz="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Домодедово МО от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19.12.2018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№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1-4/931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"О бюджете городского округа Домодедово на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2019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год и плановый период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2020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и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2021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годов";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2)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 2)Распоряжение Администрации </a:t>
                      </a:r>
                      <a:r>
                        <a:rPr kumimoji="0" lang="ru-RU" sz="9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го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 Домодедово МО от 17.04.2019 № 85 "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О выплате единовременной материальной помощи к 74-й годовщине Победы в ВОВ 1941-1945 годов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384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384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0648614"/>
      </p:ext>
    </p:extLst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6489818"/>
              </p:ext>
            </p:extLst>
          </p:nvPr>
        </p:nvGraphicFramePr>
        <p:xfrm>
          <a:off x="539552" y="836712"/>
          <a:ext cx="8136904" cy="547260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735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88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53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446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786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190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0190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0190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72478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2019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2019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года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8260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Воины-афганцы, семьи погибших участников Афганских событий и локальных войн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16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Домодедово МО от 19.12.2018 № 1-4/931 "О бюджете городского округа Домодедово на 2019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год и плановый период 2020и 2021 годов"; 2)Распоряжение Администрации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Домодедово МО от 15.02.2019 № 36 "Об  оказании единовременной материальной помощи"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28,50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21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73,7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8260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Труженики тыла, зарегистрированные по месту жительства на территории городского округа Домодедово по состоянию на 30 марта 2016 года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909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Домодедово МО от 19.12.2018 № 1-4/931 "О бюджете городского округа Домодедово на 2019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год и плановый период 2020и 2021 годов"; 2)Распоряжение Администрации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Домодедово МО от 17.04.2019 № 85 "О выплате единовременной материальной помощи к 74-й годовщине Победы в ВОВ 1941-1945 годов"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583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583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8260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Граждане возрастной группы рождения с 22.06.1927 г. по 03.09.1945 г., зарегистрированные по месту жительства на территории городского округа Домодедово по состоянию на 30 марта 2016 года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9012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1)Решение Совета депутатов </a:t>
                      </a:r>
                      <a:r>
                        <a:rPr kumimoji="0" lang="ru-RU" sz="9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го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 Домодедово МО от 19.12.2018 № 1-4/931 "О бюджете городского округа Домодедово на 2019 год и плановый период 2020и 2021 годов"; 2)Распоряжение Администрации </a:t>
                      </a:r>
                      <a:r>
                        <a:rPr kumimoji="0" lang="ru-RU" sz="9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го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 Домодедово МО от 17.04.2019 № 85 "О выплате единовременной материальной помощи к 74-й годовщине Победы в ВОВ 1941-1945 годов"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3807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3806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99,97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82642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Объем и структура муниципального внутреннего долга городского округа Домодедово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596336" y="1556792"/>
            <a:ext cx="1027112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err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млн.руб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199051797"/>
              </p:ext>
            </p:extLst>
          </p:nvPr>
        </p:nvGraphicFramePr>
        <p:xfrm>
          <a:off x="175936" y="2060848"/>
          <a:ext cx="8439348" cy="33635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51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08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08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08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008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083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86081">
                <a:tc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 план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(отражен на диаграмме)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31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Муниципальный внутренний долг - всего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563,5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756,5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1 862,6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2 082,6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2 113,2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31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 том числе: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31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Муниципальные ценные бумаги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31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Бюджетные кредиты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299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Кредиты коммерческих банков и иных кредитных организаций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479,0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1 166,0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1 276,0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1 376,0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31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Муниципальные гарантии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163,5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277,5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696,6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806,6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737,2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31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Предельный объем муниципального долга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2 381,6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960,0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2 225,2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31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Расходы на обслуживание муниципального долга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106,0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120,0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127,0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1691857"/>
      </p:ext>
    </p:extLst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9180414"/>
              </p:ext>
            </p:extLst>
          </p:nvPr>
        </p:nvGraphicFramePr>
        <p:xfrm>
          <a:off x="539552" y="836712"/>
          <a:ext cx="8136904" cy="547260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735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88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53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446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786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190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0190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0190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72478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2019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2019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года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8260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Граждане, находящиеся в трудной жизненной ситуации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234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Домодедово МО от 19.12.2018 № 1-4/931 "О бюджете городского округа Домодедово на 2019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год и плановый период 2020и 2021 годов"; 2)Постановление Администрации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Домодедово МО от 20.10.2016 № 3271 "Об утверждении Порядка оказания адресной материальной помощи отдельным категориям граждан"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16 843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6 696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6 022,50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89,94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8260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Граждане, пострадавшие в результате пожара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27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Домодедово МО от 19.12.2018 № 1-4/931 "О бюджете городского округа Домодедово на 2019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год и плановый период 2020и 2021 годов"; 2)Постановление Администрации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Домодедово МО от 20.10.2016 № 3271 "Об утверждении Порядка оказания адресной материальной помощи отдельным категориям граждан"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60 212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2 925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2 925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8260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Выплата единовременной материальной помощи гражданам по медицинским показаниям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123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Домодедово МО от 19.12.2018 № 1-4/931 "О бюджете городского округа Домодедово на 2019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год и плановый период 2020и 2021 годов"; 2)Постановление Администрации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Домодедово МО от 20.10.2016 № 3271 "Об утверждении Порядка оказания адресной материальной помощи отдельным категориям граждан"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15 670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2 980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2 569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86,2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5821531"/>
      </p:ext>
    </p:extLst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3035489"/>
              </p:ext>
            </p:extLst>
          </p:nvPr>
        </p:nvGraphicFramePr>
        <p:xfrm>
          <a:off x="539552" y="836712"/>
          <a:ext cx="8352930" cy="477311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04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37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44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989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934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054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2054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054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93610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2019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2019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года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1216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Инвалиды всех категорий в рамках проведения дня инвалида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7000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Домодедово МО от 19.12.2018 № 1-4/931 "О бюджете городского округа Домодедово на 2019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год и плановый период 2020и 2021 годов"; 2)Постановление Администрации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Домодедово МО от 20.10.2016 № 3271 "Об утверждении Порядка оказания адресной материальной помощи отдельным категориям граждан"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3500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6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Обеспечение отдельных категорий граждан бесплатным зубопротезированием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245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 </a:t>
                      </a:r>
                      <a:r>
                        <a:rPr lang="ru-RU" sz="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Домодедово МО от 25.12.2017 № 1-4/853 "О бюджете городского округа Домодедово на 2018 год и плановый период 2019 и 2020 годов"; 2)Постановление Администрации </a:t>
                      </a:r>
                      <a:r>
                        <a:rPr lang="ru-RU" sz="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Домодедово МО от 13.04.2017 № 1321 "Об утверждении Порядка оказания мер социальной поддержки по бесплатному зубопротезированию отдельным категориям граждан"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15000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5640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3601,75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63,8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6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Работники </a:t>
                      </a:r>
                      <a:r>
                        <a:rPr lang="ru-RU" sz="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анестизиолого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-реанимационных отделений ГБУЗ МО "ДЦГБ"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Домодедово МО от 19.12.2018 № 1-4/931 "О бюджете городского округа Домодедово на 2019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год и плановый период 2020и 2021 годов"; 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35090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2298,30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1545,78,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67,2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6462698"/>
      </p:ext>
    </p:extLst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2894735"/>
              </p:ext>
            </p:extLst>
          </p:nvPr>
        </p:nvGraphicFramePr>
        <p:xfrm>
          <a:off x="539552" y="836712"/>
          <a:ext cx="8352929" cy="586063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047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3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44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989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93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054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2054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054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0191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</a:t>
                      </a:r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2019 </a:t>
                      </a:r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</a:t>
                      </a:r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2019 года </a:t>
                      </a:r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702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Частичная компенсация расходов по арендной плате за жилое помещение медицинским работникам государственных учреждений здравоохранения, расположенных на территории городского округа Домодедово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66</a:t>
                      </a:r>
                      <a:endParaRPr lang="ru-RU" sz="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 </a:t>
                      </a:r>
                      <a:r>
                        <a:rPr lang="ru-RU" sz="8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Домодедово МО от 19.12.2018 № 1-4/931 "О бюджете городского округа Домодедово на 2019</a:t>
                      </a:r>
                      <a:r>
                        <a:rPr lang="ru-RU" sz="8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год и плановый период 2020и 2021 годов"; </a:t>
                      </a:r>
                      <a:endParaRPr lang="ru-RU" sz="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20000</a:t>
                      </a:r>
                      <a:endParaRPr lang="ru-RU" sz="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9081</a:t>
                      </a:r>
                      <a:endParaRPr lang="ru-RU" sz="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8230,58</a:t>
                      </a:r>
                      <a:endParaRPr lang="ru-RU" sz="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90,6</a:t>
                      </a:r>
                      <a:endParaRPr lang="ru-RU" sz="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403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Жители городского округа Домодедово с юбилейными днями рождения 90, 95, 100, 105 лет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премия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1)Решение Совета депутатов </a:t>
                      </a:r>
                      <a:r>
                        <a:rPr lang="ru-RU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Домодедово МО от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19.12.2018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№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1-4/931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"О бюджете городского округа Домодедово на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2019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год и плановый период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2020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2021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годов";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2)Решение Совета депутатов </a:t>
                      </a:r>
                      <a:r>
                        <a:rPr lang="ru-RU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Домодедово МО от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27.07.2012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№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1-4/469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"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 утверждении Положения об условиях и порядке премирования к юбилейным датам лиц, достигших возраста 90 лет и старше (долгожителей), зарегистрированных по месту жительства на территории  </a:t>
                      </a:r>
                      <a:r>
                        <a:rPr lang="ru-RU" sz="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Домодедово МО»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7030A0"/>
                          </a:solidFill>
                          <a:effectLst/>
                          <a:latin typeface="Times New Roman"/>
                        </a:rPr>
                        <a:t>4609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7030A0"/>
                          </a:solidFill>
                          <a:effectLst/>
                          <a:latin typeface="Times New Roman"/>
                        </a:rPr>
                        <a:t>1100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7030A0"/>
                          </a:solidFill>
                          <a:effectLst/>
                          <a:latin typeface="Times New Roman"/>
                        </a:rPr>
                        <a:t>1097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7030A0"/>
                          </a:solidFill>
                          <a:effectLst/>
                          <a:latin typeface="Times New Roman"/>
                        </a:rPr>
                        <a:t>99,73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677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Общественные помощники Главы </a:t>
                      </a:r>
                      <a:r>
                        <a:rPr lang="ru-RU" sz="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Домодедово,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старосты и председатели уличных комитетов за проводимую общественную работу в сфере ЖКХ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830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1)Решение Совета депутатов </a:t>
                      </a:r>
                      <a:r>
                        <a:rPr lang="ru-RU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Домодедово МО от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19.12.2018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№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1-4/931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"О бюджете городского округа Домодедово на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2019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год и плановый период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2020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2021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годов"; 2)Постановление Администрации </a:t>
                      </a:r>
                      <a:r>
                        <a:rPr lang="ru-RU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Домодедово МО от 20.04.2017 № 1425 "Об утверждении Положения о порядке оказания материальной помощи председателям уличных комитетов микрорайонов, старшим по домам многоквартирных жилых домов, старостам сельских населенных пунктов административных округов в </a:t>
                      </a:r>
                      <a:r>
                        <a:rPr lang="ru-RU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Домодедово"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1149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12955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12340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84,62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4807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Обеспечение деятельности общественных формирований правоохранительной направленности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246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1)Решение Совета депутатов </a:t>
                      </a:r>
                      <a:r>
                        <a:rPr lang="ru-RU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Домодедово МО от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19.12.2018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№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1-4/931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"О бюджете городского округа Домодедово на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2019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год и плановый период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2020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2021 годов«</a:t>
                      </a:r>
                    </a:p>
                    <a:p>
                      <a:pPr algn="l" fontAlgn="ctr"/>
                      <a:r>
                        <a:rPr lang="ru-RU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2)Постановление Администрации </a:t>
                      </a:r>
                      <a:r>
                        <a:rPr lang="ru-RU" sz="8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Домодедово от 14.12.2017 № 4195</a:t>
                      </a:r>
                      <a:endParaRPr lang="ru-RU" sz="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16092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8343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6582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92,15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7487717"/>
      </p:ext>
    </p:extLst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3" y="44624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err="1">
                <a:latin typeface="Georgia" panose="02040502050405020303" pitchFamily="18" charset="0"/>
              </a:rPr>
              <a:t>Cоциально</a:t>
            </a:r>
            <a:r>
              <a:rPr lang="ru-RU" sz="1400" dirty="0">
                <a:latin typeface="Georgia" panose="02040502050405020303" pitchFamily="18" charset="0"/>
              </a:rPr>
              <a:t>-значимые объекты, строительство (реконструкция) которых осуществляется с участием средств бюджета </a:t>
            </a:r>
            <a:r>
              <a:rPr lang="ru-RU" sz="1400" dirty="0" smtClean="0">
                <a:latin typeface="Georgia" panose="02040502050405020303" pitchFamily="18" charset="0"/>
              </a:rPr>
              <a:t>городского округа Домодедово 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0643953"/>
              </p:ext>
            </p:extLst>
          </p:nvPr>
        </p:nvGraphicFramePr>
        <p:xfrm>
          <a:off x="251522" y="666921"/>
          <a:ext cx="8640961" cy="600029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642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88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94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83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7150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357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3571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3571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3571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3571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69791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объекта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</a:t>
                      </a:r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</a:t>
                      </a:r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</a:t>
                      </a:r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17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финансирования </a:t>
                      </a:r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800" b="1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млн.руб</a:t>
                      </a:r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финансирования </a:t>
                      </a:r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800" b="1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млн.руб</a:t>
                      </a:r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финансирования </a:t>
                      </a:r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800" b="1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млн.руб</a:t>
                      </a:r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24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из бюджета Московской области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городского округа Домодедово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58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из бюджета Московской области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городского округа Домодедово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из бюджета Московской области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городского округа Домодедово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4898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1 166,7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398,3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768,4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769,7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345,6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424,1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1 416,2</a:t>
                      </a:r>
                      <a:endParaRPr lang="ru-RU" sz="10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941,1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7783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ПИР и строительство блока школы на 825 мест по адресу: </a:t>
                      </a:r>
                      <a:r>
                        <a:rPr lang="ru-RU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г.о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Домодедово, д. Павловское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307,1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105,6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714,3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468,5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245,7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ПИР и строительство общеобразовательной школы на 550 мест по адресу: </a:t>
                      </a:r>
                      <a:r>
                        <a:rPr lang="ru-RU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г.о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Домодедово, </a:t>
                      </a:r>
                      <a:r>
                        <a:rPr lang="ru-RU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мкр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Барыбино, ул. Макаренко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224,3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224,3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138,3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138,3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440,6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280,2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160,4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Реконструкция котельных: котельная "КШФ" микрорайон "Западный", котельная "Речная", микрорайон "Северный"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170,9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170,9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Строительство дошкольного образовательного учреждения на 190 мест по адресу: Московская область, </a:t>
                      </a:r>
                      <a:r>
                        <a:rPr lang="ru-RU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г.Домодедово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ул.Дружбы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(ПИР и строительство)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113,7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97,9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42578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Детский сад  на 190 мест по адресу: Московская область, </a:t>
                      </a:r>
                      <a:r>
                        <a:rPr lang="ru-RU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г.Домодедово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мкр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-н Южный (корректировка проекта и строительство)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103,0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67,6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35,4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2704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Детский сад  на 150 мест по адресу: Московская область, </a:t>
                      </a:r>
                      <a:r>
                        <a:rPr lang="ru-RU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г.Домодедово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мкр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-н Западный, </a:t>
                      </a:r>
                      <a:r>
                        <a:rPr lang="ru-RU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ул.Текстильщиков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(ПИР и строительство)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97,3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63,8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33,5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955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Строительство ВЗУ по адресу: </a:t>
                      </a:r>
                      <a:r>
                        <a:rPr lang="ru-RU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г.Домодедово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мкр.Востряково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ул.Ледовская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104,6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104,6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2139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Проведение проектно-изыскательских работ, корректировка проектно-сметной документации  "Школа на 275 мест по адресу: </a:t>
                      </a:r>
                      <a:r>
                        <a:rPr lang="ru-RU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г.о.Домодедово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мкр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Белые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Столбы»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442704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Разработка проектно-сметной документации по объекту: "Строительство поликлиники на 400 посещений в смену по адресу: г. Домодедово, </a:t>
                      </a:r>
                      <a:r>
                        <a:rPr lang="ru-RU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мкр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Южный»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44016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Капитальный ремонт МАОУ </a:t>
                      </a:r>
                      <a:r>
                        <a:rPr lang="ru-RU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Востряковская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СОШ № 2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83,7</a:t>
                      </a:r>
                      <a:endParaRPr kumimoji="0"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53,2</a:t>
                      </a:r>
                      <a:endParaRPr kumimoji="0"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30,5</a:t>
                      </a:r>
                      <a:endParaRPr kumimoji="0"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44016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Капитальный ремонт МАОУ </a:t>
                      </a:r>
                      <a:r>
                        <a:rPr lang="ru-RU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Заревская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СОШ с УИОП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198,4</a:t>
                      </a:r>
                      <a:endParaRPr kumimoji="0"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126,2</a:t>
                      </a:r>
                      <a:endParaRPr kumimoji="0"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72,2</a:t>
                      </a:r>
                      <a:endParaRPr kumimoji="0"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44016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Капитальный ремонт ДК </a:t>
                      </a:r>
                      <a:r>
                        <a:rPr lang="ru-RU" sz="8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«Мир»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185,3</a:t>
                      </a:r>
                      <a:endParaRPr kumimoji="0"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121,5</a:t>
                      </a:r>
                      <a:endParaRPr kumimoji="0"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63,7</a:t>
                      </a:r>
                      <a:endParaRPr kumimoji="0"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189,7</a:t>
                      </a:r>
                      <a:endParaRPr kumimoji="0"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124,5</a:t>
                      </a:r>
                      <a:endParaRPr kumimoji="0"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65,3</a:t>
                      </a:r>
                      <a:endParaRPr kumimoji="0"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332224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Благоустройство зоны отдыха "Пляж" на территории МАУК "ГПКиО "Елочки" по адресу: Московская область, г. Домодедово, Каширское ш., 107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128,2</a:t>
                      </a:r>
                      <a:endParaRPr kumimoji="0"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81,6</a:t>
                      </a:r>
                      <a:endParaRPr kumimoji="0"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46,7</a:t>
                      </a:r>
                      <a:endParaRPr kumimoji="0"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61,0</a:t>
                      </a:r>
                      <a:endParaRPr kumimoji="0"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61,0</a:t>
                      </a:r>
                      <a:endParaRPr kumimoji="0"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1005042"/>
      </p:ext>
    </p:extLst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400" dirty="0">
                <a:effectLst/>
                <a:latin typeface="Georgia" panose="02040502050405020303" pitchFamily="18" charset="0"/>
                <a:cs typeface="Times New Roman" panose="02020603050405020304" pitchFamily="18" charset="0"/>
              </a:rPr>
              <a:t>Финансовое управление администрации городского округа Домодедово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1560" y="1268760"/>
            <a:ext cx="3526543" cy="25237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г. Домодедово, пл. 30-летия Победы, д. 1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Время работы: 9.00 - 18.00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пятница: 9.00 - 16.45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обед: 12.45 - 13.30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выходные: суббота, воскресенье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Начальник управления</a:t>
            </a:r>
          </a:p>
          <a:p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Езопова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Лариса Михайловна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+7(496) 792-41-81, +7(496) 792-42-34</a:t>
            </a:r>
          </a:p>
          <a:p>
            <a:endParaRPr lang="ru-RU" dirty="0" smtClean="0"/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Адрес электронной почты 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finupr@domod.ru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92362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9698633"/>
              </p:ext>
            </p:extLst>
          </p:nvPr>
        </p:nvGraphicFramePr>
        <p:xfrm>
          <a:off x="539750" y="692150"/>
          <a:ext cx="8229600" cy="54731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29014" y="188640"/>
            <a:ext cx="8229600" cy="418058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Динамика доходов </a:t>
            </a:r>
            <a:r>
              <a:rPr lang="ru-RU" sz="1400" dirty="0" smtClean="0">
                <a:latin typeface="Georgia" panose="02040502050405020303" pitchFamily="18" charset="0"/>
              </a:rPr>
              <a:t>2018-2022 гг.                                                                                              </a:t>
            </a:r>
            <a:r>
              <a:rPr lang="ru-RU" sz="1200" dirty="0" err="1" smtClean="0">
                <a:latin typeface="Georgia" panose="02040502050405020303" pitchFamily="18" charset="0"/>
              </a:rPr>
              <a:t>млн.руб</a:t>
            </a:r>
            <a:r>
              <a:rPr lang="ru-RU" sz="1400" dirty="0" smtClean="0">
                <a:latin typeface="Georgia" panose="02040502050405020303" pitchFamily="18" charset="0"/>
              </a:rPr>
              <a:t>.</a:t>
            </a:r>
            <a:endParaRPr lang="ru-RU" sz="1400" dirty="0">
              <a:latin typeface="Georgia" panose="02040502050405020303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452320" y="3141514"/>
            <a:ext cx="8002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8 730,7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68344" y="2590957"/>
            <a:ext cx="8002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9 044,1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225573" y="1855262"/>
            <a:ext cx="8002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9 570,6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56087086"/>
              </p:ext>
            </p:extLst>
          </p:nvPr>
        </p:nvGraphicFramePr>
        <p:xfrm>
          <a:off x="971600" y="908719"/>
          <a:ext cx="7560840" cy="25562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66622211"/>
              </p:ext>
            </p:extLst>
          </p:nvPr>
        </p:nvGraphicFramePr>
        <p:xfrm>
          <a:off x="1187624" y="3461568"/>
          <a:ext cx="7200800" cy="26317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010550" y="263895"/>
            <a:ext cx="3775696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1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Структура доходов бюджета 2020 года</a:t>
            </a:r>
          </a:p>
        </p:txBody>
      </p:sp>
      <p:sp>
        <p:nvSpPr>
          <p:cNvPr id="7" name="TextBox 1"/>
          <p:cNvSpPr txBox="1"/>
          <p:nvPr/>
        </p:nvSpPr>
        <p:spPr>
          <a:xfrm>
            <a:off x="7452320" y="517811"/>
            <a:ext cx="685800" cy="685800"/>
          </a:xfrm>
          <a:prstGeom prst="rect">
            <a:avLst/>
          </a:prstGeom>
        </p:spPr>
        <p:txBody>
          <a:bodyPr wrap="none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1" dirty="0" err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млн.руб</a:t>
            </a:r>
            <a:r>
              <a:rPr lang="ru-RU" sz="8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., </a:t>
            </a:r>
            <a:r>
              <a:rPr lang="ru-RU" sz="105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%</a:t>
            </a: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1979712" y="2294874"/>
            <a:ext cx="12961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3275856" y="2294873"/>
            <a:ext cx="669333" cy="2700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5544108" y="2185143"/>
            <a:ext cx="124213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H="1">
            <a:off x="5112060" y="2186861"/>
            <a:ext cx="432048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1475656" y="5157192"/>
            <a:ext cx="13505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V="1">
            <a:off x="2845041" y="4741428"/>
            <a:ext cx="1100148" cy="4157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6084168" y="4509120"/>
            <a:ext cx="91810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V="1">
            <a:off x="5652120" y="4508088"/>
            <a:ext cx="432048" cy="217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5568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669015243"/>
              </p:ext>
            </p:extLst>
          </p:nvPr>
        </p:nvGraphicFramePr>
        <p:xfrm>
          <a:off x="143000" y="332656"/>
          <a:ext cx="9001000" cy="5832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82404257"/>
              </p:ext>
            </p:extLst>
          </p:nvPr>
        </p:nvGraphicFramePr>
        <p:xfrm>
          <a:off x="395536" y="260648"/>
          <a:ext cx="8281168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2041128"/>
              </p:ext>
            </p:extLst>
          </p:nvPr>
        </p:nvGraphicFramePr>
        <p:xfrm>
          <a:off x="457200" y="1268761"/>
          <a:ext cx="8507288" cy="50399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altLang="ru-RU" sz="1400" dirty="0">
                <a:latin typeface="Georgia" panose="02040502050405020303" pitchFamily="18" charset="0"/>
              </a:rPr>
              <a:t>Изменение структуры налоговых и неналоговых доходов городского округа Домодедово за </a:t>
            </a:r>
            <a:r>
              <a:rPr lang="ru-RU" altLang="ru-RU" sz="1400" dirty="0" smtClean="0">
                <a:latin typeface="Georgia" panose="02040502050405020303" pitchFamily="18" charset="0"/>
              </a:rPr>
              <a:t>2018-2022 гг.                                                                                                (млн. руб.)</a:t>
            </a:r>
            <a:endParaRPr lang="ru-RU" sz="14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1735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Удельный вес налоговых и неналоговых доходов </a:t>
            </a:r>
            <a:r>
              <a:rPr 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на </a:t>
            </a:r>
            <a:r>
              <a:rPr 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душу </a:t>
            </a:r>
            <a:r>
              <a:rPr 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населения (руб./чел.)</a:t>
            </a:r>
            <a:endParaRPr lang="ru-RU" sz="14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5801556"/>
              </p:ext>
            </p:extLst>
          </p:nvPr>
        </p:nvGraphicFramePr>
        <p:xfrm>
          <a:off x="457200" y="980728"/>
          <a:ext cx="8229600" cy="50263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84037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562074"/>
          </a:xfrm>
        </p:spPr>
        <p:txBody>
          <a:bodyPr>
            <a:normAutofit/>
          </a:bodyPr>
          <a:lstStyle/>
          <a:p>
            <a:pPr marL="137160" indent="0"/>
            <a:r>
              <a:rPr lang="ru-RU" sz="1400" dirty="0" smtClean="0">
                <a:latin typeface="Georgia" panose="02040502050405020303" pitchFamily="18" charset="0"/>
              </a:rPr>
              <a:t>Глоссарий</a:t>
            </a:r>
            <a:endParaRPr lang="ru-RU" sz="1400" dirty="0">
              <a:latin typeface="Georgia" panose="02040502050405020303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3569" y="836712"/>
            <a:ext cx="7992888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форма образования и расходования денежных средств, предназначенных для финансового обеспечения задач и функций местного самоуправления в городском округе Домодедово. 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бюджета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поступающие в бюджет городского округа Домодедово денежные средства, за исключением средств, являющихся в соответствии с Бюджетным кодексом Российской Федерации источниками финансирования дефицита бюджета городского округа Домодедово. К доходам бюджета относятся: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доходы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часть доходов граждан и организаций, которые они обязаны уплачивать государству (например земельный налог, налоги на имущество и т.д.);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неналоговые доходы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платежи за пользование государственным и муниципальным имуществом, платежи в виде штрафов, санкций за нарушение законодательства;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 поступления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денежные средства из других бюджетов бюджетной системы (в виде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межбюджетных 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трансфертов), а также от физических и юридических лиц (в том числе добровольные пожертвования);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межбюджетные трансферты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средства, предоставляемые одним бюджетом бюджетной системы Российской Федерации другому бюджету бюджетной системы Российской Федерации: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</a:t>
            </a: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субвенция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вид денежного пособия местным органам власти со стороны государства, выделяемого на определенный срок на конкретные цели; в отличие от дотации подлежит возврату в случае нецелевого использования или использования не в установленные ранее сроки.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</a:t>
            </a: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субсидия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межбюджетный трансферт, предоставляемый в целях </a:t>
            </a:r>
            <a:r>
              <a:rPr lang="ru-RU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софинансирования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расходных обязательств нижестоящего бюджета.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</a:t>
            </a: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дотации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межбюджетные трансферты, предоставляемые на безвозмездной и безвозвратной основе без установления направлений и (или) условий их использования.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выплачиваемые из бюджета городского округа Домодедово денежные средства, за исключением средств, являющихся в соответствии с Бюджетным кодексом Российской Федерации источниками финансирования дефицита бюджета городском округа Домодедово.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Дефицит бюджета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превышение расходов бюджета городского округа Домодедово над его доходами.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Профицит бюджета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превышение доходов бюджета городском округа Домодедово над его расходами. </a:t>
            </a:r>
            <a:endPara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Бюджетный </a:t>
            </a: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регламентируемая законодательством Российской Федерации деятельность органов местного самоуправления городского округа Домодедово и иных участников бюджетного процесса по составлению и рассмотрению проектов бюджета городского округа Домодедово, утверждению и исполнению бюджета городского округа Домодедово, контролю за его исполнением, осуществлению бюджетного учета, составлению, внешней проверке, рассмотрению и утверждению бюджетной отчетности. </a:t>
            </a:r>
          </a:p>
          <a:p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4560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4443922"/>
              </p:ext>
            </p:extLst>
          </p:nvPr>
        </p:nvGraphicFramePr>
        <p:xfrm>
          <a:off x="457200" y="1052737"/>
          <a:ext cx="8507288" cy="52559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altLang="ru-RU" sz="1400" dirty="0">
                <a:latin typeface="Georgia" panose="02040502050405020303" pitchFamily="18" charset="0"/>
              </a:rPr>
              <a:t>Изменение структуры межбюджетных трансфертов в </a:t>
            </a:r>
            <a:r>
              <a:rPr lang="ru-RU" altLang="ru-RU" sz="1400" dirty="0" smtClean="0">
                <a:latin typeface="Georgia" panose="02040502050405020303" pitchFamily="18" charset="0"/>
              </a:rPr>
              <a:t>201</a:t>
            </a:r>
            <a:r>
              <a:rPr lang="en-US" altLang="ru-RU" sz="1400" dirty="0" smtClean="0">
                <a:latin typeface="Georgia" panose="02040502050405020303" pitchFamily="18" charset="0"/>
              </a:rPr>
              <a:t>8</a:t>
            </a:r>
            <a:r>
              <a:rPr lang="ru-RU" altLang="ru-RU" sz="1400" dirty="0" smtClean="0">
                <a:latin typeface="Georgia" panose="02040502050405020303" pitchFamily="18" charset="0"/>
              </a:rPr>
              <a:t>-202</a:t>
            </a:r>
            <a:r>
              <a:rPr lang="en-US" altLang="ru-RU" sz="1400" dirty="0" smtClean="0">
                <a:latin typeface="Georgia" panose="02040502050405020303" pitchFamily="18" charset="0"/>
              </a:rPr>
              <a:t>2</a:t>
            </a:r>
            <a:r>
              <a:rPr lang="ru-RU" altLang="ru-RU" sz="1400" dirty="0" smtClean="0">
                <a:latin typeface="Georgia" panose="02040502050405020303" pitchFamily="18" charset="0"/>
              </a:rPr>
              <a:t> гг. (млн. руб.)</a:t>
            </a:r>
            <a:endParaRPr lang="ru-RU" sz="14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3430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432048"/>
          </a:xfrm>
        </p:spPr>
        <p:txBody>
          <a:bodyPr>
            <a:normAutofit/>
          </a:bodyPr>
          <a:lstStyle/>
          <a:p>
            <a:r>
              <a:rPr lang="ru-RU" altLang="ru-RU" sz="1400" dirty="0" smtClean="0">
                <a:latin typeface="Georgia" panose="02040502050405020303" pitchFamily="18" charset="0"/>
              </a:rPr>
              <a:t>Информация о налоговых ставках и льготах по земельному налогу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7467511"/>
              </p:ext>
            </p:extLst>
          </p:nvPr>
        </p:nvGraphicFramePr>
        <p:xfrm>
          <a:off x="153852" y="386301"/>
          <a:ext cx="8856984" cy="64416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711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91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36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029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8377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Дата и № нормативного правового акта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ставки 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льготы, установленные в городском округе Домодедово дополнительно к льготам, предусмотренным Налоговым кодексом Российской Федерации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20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категория земель и (или) вид разрешенного использования земельного участка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3986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Решение Совета депутатов</a:t>
                      </a:r>
                    </a:p>
                    <a:p>
                      <a:pPr algn="ctr" font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«Об</a:t>
                      </a:r>
                      <a:r>
                        <a:rPr lang="ru-RU" sz="8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установлении и введении в действие земельного налога»</a:t>
                      </a:r>
                      <a:endParaRPr lang="ru-RU" sz="80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25.09.2007 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№1-4/53 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изменениями 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kumimoji="0" lang="ru-RU" sz="8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22.02.2008 №1-4/77, 14.07.2009 №1-4/200, от 31.03.2010 № 1-4/271,</a:t>
                      </a:r>
                    </a:p>
                    <a:p>
                      <a:pPr algn="ctr"/>
                      <a:r>
                        <a:rPr kumimoji="0" lang="ru-RU" sz="8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29.09.2010 № 1-4/320, от 16.08.2011 № 1-4/387, от 11.11.2011 № 1-4/404,</a:t>
                      </a:r>
                    </a:p>
                    <a:p>
                      <a:pPr algn="ctr"/>
                      <a:r>
                        <a:rPr kumimoji="0" lang="ru-RU" sz="8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11.10.2012 № 1-4/482, от 10.10.2013 №1-4/540, от 22.11.2013 №1-4/549, от 25.07.2014 №1-4/601, от 12.11.2014 №1-4/615, от 17.12.2014 №1-4/629, от 02.03.2015 №1-4/646, от 22.06.2015 №1-4/661, от 21.08.2015 №1-4/675, от 22.10.2015 №1-4/686, от 09.12.2015 №1-4/697, от 12.12.2016 №1-4/751, от 17.11.2017 №1-4/842, от 20.12.2017 №1-4/854, от 21.02.2019 №1-4/948, от 13.09.2019 №1-4/991, от 14.11.2019 №1-4/999</a:t>
                      </a:r>
                      <a:endParaRPr kumimoji="0" lang="ru-RU" sz="800" u="none" strike="noStrike" kern="1200" baseline="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отнесенных к землям сельскохозяйственного назначения или к землям в составе зон сельскохозяйственного использования в населенных пунктах и используемых для сельскохозяйственного производства</a:t>
                      </a:r>
                    </a:p>
                    <a:p>
                      <a:pPr algn="l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rowSpan="6">
                  <a:txBody>
                    <a:bodyPr/>
                    <a:lstStyle/>
                    <a:p>
                      <a:pPr algn="l" fontAlgn="t"/>
                      <a:r>
                        <a:rPr lang="ru-RU" sz="800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льготы в размере 100 %: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ветераны и инвалиды Великой Отечественной войны, а также ветераны и инвалиды боевых действий;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-Герои Советского Союза, Герои Российской Федерации, полные кавалеры ордена Славы;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инвалиды I и II групп;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физические лица, имеющие право на получение социальной поддержки в соответствии с Законом Российской Федерации "О  социальной защите граждан, подвергшихся воздействию радиации вследствие катастрофы на Чернобыльской АЭС" (в редакции Закона Российской Федерации от 18 июня 1992 года N 3061-1), в соответствии с Федеральным законом от 26 ноября 1998 года N 175-ФЗ "О социальной защите граждан Российской Федерации, подвергшихся воздействию радиации вследствие аварии в 1957 году на  производственном объединении "Маяк" и сбросов радиоактивных отходов в реку </a:t>
                      </a:r>
                      <a:r>
                        <a:rPr lang="ru-RU" sz="8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Теча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 и в соответствии с Федеральным законом от 10 января 2002 года N 2-ФЗ "О социальных гарантиях гражданам, подвергшимся радиационному воздействию вследствие ядерных испытаний на Семипалатинском полигоне", а также участники предотвращения Карибского кризиса 1962 года;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физические лица, принимавшие в составе подразделений особого риска непосредственное участие в испытаниях ядерного и термоядерного оружия, ликвидации аварий ядерных установок на средствах вооружения и военных объектах;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-физические лица, получившие или перенесшие лучевую болезнь или ставшие инвалидами в результате испытаний, учений и иных работ, связанных с любыми видами ядерных установок, включая ядерное оружие и космическую технику;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Герои Социалистического Труда, полные кавалеры ордена Трудовой Славы.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льготы в размере 50%: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бывшие несовершеннолетние узники фашизма;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члены семей погибших (умерших) инвалидов войны, участников Великой Отечественной войны, ветеранов боевых действий;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труженики тыла;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kumimoji="0" lang="ru-RU" sz="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многодетные семьи, имеющие трех и более детей в возрасте до 18 лет, а также достигших совершеннолетия одного или несколько детей при условии, что совершеннолетние дети обучаются в образовательных организациях всех типов по очной форме обучения и не достигли 23 лет;</a:t>
                      </a:r>
                      <a:r>
                        <a:rPr kumimoji="0" lang="ru-RU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/>
                      </a:r>
                      <a:br>
                        <a:rPr kumimoji="0" lang="ru-RU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граждане, которым присвоено звание "Почетный гражданин городского округа Домодедово", "Почетный гражданин города Домодедово", "Почетный гражданин Домодедовского района";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малоимущие семьи и малоимущие одиноко проживающие граждане, среднедушевой доход которых ниже величины прожиточного минимума, установленного в Московской области на душу населения;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пенсионеры, доход которых ниже двукратной величины прожиточного минимума, установленной в Московской области для пенсионеров.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лица, имеющие статус добровольных пожарных в соответствии со ст. 13 Федерального закона от 06.05.2011 N 100-ФЗ "О добровольной пожарной охране" и стаж работы добровольного пожарного на территории городского округа Домодедово не менее 3-х лет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Освобождаются от налогообложения: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получатели средств бюджета городского округа Домодедово Московской области;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муниципальные бюджетные и автономные учреждения, получающие субсидию из бюджета городского </a:t>
                      </a:r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округа;</a:t>
                      </a:r>
                    </a:p>
                    <a:p>
                      <a:pPr marL="171450" indent="-171450" algn="l" fontAlgn="t">
                        <a:buFontTx/>
                        <a:buChar char="-"/>
                      </a:pPr>
                      <a:r>
                        <a:rPr kumimoji="0" lang="ru-RU" sz="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государственные учреждения Московской области, вид деятельности которых направлен на сопровождение процедуры оформления права собственности Московской области на объекты недвижимости, включая земельные участки;</a:t>
                      </a:r>
                      <a:endParaRPr lang="en-US" sz="80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kumimoji="0" lang="ru-RU" sz="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садоводческие, огороднические, дачные некоммерческие объединения граждан, некоммерческие партнерства - в отношении земельных участков (территорий) общего пользования, в том числе находящихся в общей долевой собственности;</a:t>
                      </a:r>
                    </a:p>
                    <a:p>
                      <a:pPr algn="l"/>
                      <a:r>
                        <a:rPr kumimoji="0" lang="ru-RU" sz="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некоммерческие организации – в отношении земельных участков, имеющих вид разрешенного использования охота и рыбалка.</a:t>
                      </a:r>
                      <a:endParaRPr kumimoji="0" lang="ru-RU" sz="8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108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занятых жилищным фондом и объектами инженерной инфраструктуры жилищно-коммунального комплекса (за исключением доли в праве на земельный участок, приходящейся на объект, не относящийся к жилищному фонду и к объектам инженерной инфраструктуры жилищно-коммунального комплекса) или приобретенных (предоставленных) для жилищного строительства (за исключением земельных участков, приобретенных (предоставленных) для индивидуального жилищного строительства, используемых в предпринимательской деятельности)</a:t>
                      </a:r>
                    </a:p>
                    <a:p>
                      <a:pPr algn="l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100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используемых в предпринимательской деятельности, приобретенных (предоставленных) для ведения личного подсобного хозяйства, садоводства или огородничества, а также земельных участков общего назначения, предусмотренных Федеральным законом от 29 июля 2017 года N 217-ФЗ "О ведении гражданами садоводства и огородничества для собственных нужд и о внесении изменений в отдельные законодательные акты Российской Федерации»</a:t>
                      </a:r>
                    </a:p>
                    <a:p>
                      <a:pPr algn="l" fontAlgn="ctr"/>
                      <a:endParaRPr lang="ru-RU" sz="80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303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ограниченные в обороте в соответствии с законодательством Российской Федерации, предоставленные для обеспечения обороны, безопасности и таможенных нужд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28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приобретенных (предоставленных) для индивидуального и кооперативного гаражного строительства</a:t>
                      </a:r>
                      <a:endParaRPr kumimoji="0" lang="ru-RU" sz="8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2119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5980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116632"/>
            <a:ext cx="8229600" cy="706090"/>
          </a:xfrm>
        </p:spPr>
        <p:txBody>
          <a:bodyPr>
            <a:noAutofit/>
          </a:bodyPr>
          <a:lstStyle/>
          <a:p>
            <a:r>
              <a:rPr lang="ru-RU" alt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Информация о выпадающих доходах в связи с предоставлением льгот, установленных Решением Совета депутатов городского округа Домодедово от 25.09.2007 №1-4/53 (с учет. изм. и доп.) «</a:t>
            </a:r>
            <a:r>
              <a:rPr 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Об установлении и введении в действие земельного </a:t>
            </a:r>
            <a:r>
              <a:rPr 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налога»</a:t>
            </a:r>
            <a:r>
              <a:rPr lang="ru-RU" alt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                                                                                                                     </a:t>
            </a:r>
            <a:r>
              <a:rPr lang="ru-RU" altLang="ru-RU" sz="1400" dirty="0" err="1" smtClean="0">
                <a:solidFill>
                  <a:schemeClr val="tx1"/>
                </a:solidFill>
                <a:latin typeface="Georgia" panose="02040502050405020303" pitchFamily="18" charset="0"/>
              </a:rPr>
              <a:t>тыс.руб</a:t>
            </a:r>
            <a:r>
              <a:rPr lang="ru-RU" alt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.</a:t>
            </a:r>
            <a:endParaRPr lang="ru-RU" sz="14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5435276"/>
              </p:ext>
            </p:extLst>
          </p:nvPr>
        </p:nvGraphicFramePr>
        <p:xfrm>
          <a:off x="251521" y="980728"/>
          <a:ext cx="8640960" cy="57142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385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76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76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04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33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9335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563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Категория льготников</a:t>
                      </a:r>
                      <a:endParaRPr lang="ru-RU" sz="10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год </a:t>
                      </a: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</a:t>
                      </a:r>
                      <a:endParaRPr lang="ru-RU" sz="10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2019 год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0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2020 год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0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2021</a:t>
                      </a:r>
                      <a:r>
                        <a:rPr lang="ru-RU" sz="1000" b="0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год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0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2022 год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0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228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Герои Советского Союза, Герои Российской Федерации, полные кавалеры ордена Славы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19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19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19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19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19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240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инвалиды I и II групп </a:t>
                      </a: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инвалидности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8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863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8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863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8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863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8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863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8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863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81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ветеранов и инвалидов Великой Отечественной войны, а также ветеранов и инвалидов боевых действий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965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965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965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965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965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577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Инвалиды с детства,</a:t>
                      </a:r>
                      <a:r>
                        <a:rPr lang="ru-RU" sz="8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дети-инвалиды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68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68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68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68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68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4544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физических лиц, имеющих право на получение социальной поддержки в соответствии с </a:t>
                      </a:r>
                      <a:r>
                        <a:rPr lang="ru-RU" sz="8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"/>
                        </a:rPr>
                        <a:t>Законом</a:t>
                      </a: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Российской Федерации "О социальной защите граждан, подвергшихся воздействию радиации вследствие катастрофы на Чернобыльской АЭС" (в редакции </a:t>
                      </a:r>
                      <a:r>
                        <a:rPr lang="ru-RU" sz="8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4"/>
                        </a:rPr>
                        <a:t>Закона</a:t>
                      </a: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Российской Федерации от 18 июня 1992 года N 3061-1), в соответствии с Федеральным </a:t>
                      </a:r>
                      <a:r>
                        <a:rPr lang="ru-RU" sz="8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5"/>
                        </a:rPr>
                        <a:t>законом</a:t>
                      </a: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от 26 ноября 1998 года N 175-ФЗ "О социальной защите граждан Российской Федерации, подвергшихся воздействию радиации вследствие аварии в 1957 году на производственном объединении "Маяк" и сбросов радиоактивных отходов в реку </a:t>
                      </a:r>
                      <a:r>
                        <a:rPr lang="ru-RU" sz="8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Теча</a:t>
                      </a: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 и в соответствии с Федеральным </a:t>
                      </a:r>
                      <a:r>
                        <a:rPr lang="ru-RU" sz="8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6"/>
                        </a:rPr>
                        <a:t>законом</a:t>
                      </a: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от 10 января 2002 года N 2-ФЗ "О социальных гарантиях гражданам, подвергшимся радиационному воздействию вследствие ядерных испытаний на Семипалатинском полигоне"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487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487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487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487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487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737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физических лиц, принимавших в составе подразделений особого риска непосредственное участие в испытаниях ядерного и термоядерного оружия, ликвидации аварий ядерных установок на средствах вооружения и военных объектах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11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11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11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11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11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73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члены семей погибших (умерших) инвалидов войны, участников Великой Отечественной войны, ветеранов боевых действий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7300"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физические лица, получившие или перенесшие лучевую болезнь или ставшие инвалидами в результате испытаний, учений и иных работ, связанных с любыми видами ядерных установок, включая ядерное оружие и космическую технику</a:t>
                      </a:r>
                      <a:endParaRPr kumimoji="0" lang="ru-RU" sz="8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72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пенсионеры, доход которых ниже двукратной величины прожиточного минимума, установленной в Московской области для пенсионеров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58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729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бывшие несовершеннолетние узники фашизма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16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118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многодетные семьи, имеющие трех и более детей в возрасте до 18 лет, а также достигших совершеннолетия одного или несколько детей при условии, что совершеннолетние дети обучаются в образовательных организациях всех типов по очной форме обучения и не достигли 23 лет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5297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1 498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320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граждане, которым присвоено звание «Почетный гражданин городского округа Домодедово», «Почетный гражданин города Домодедово», «Почетный гражданин Домодедовского района»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13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4727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432048"/>
          </a:xfrm>
        </p:spPr>
        <p:txBody>
          <a:bodyPr>
            <a:normAutofit/>
          </a:bodyPr>
          <a:lstStyle/>
          <a:p>
            <a:r>
              <a:rPr lang="ru-RU" altLang="ru-RU" sz="1400" dirty="0" smtClean="0">
                <a:latin typeface="Georgia" panose="02040502050405020303" pitchFamily="18" charset="0"/>
              </a:rPr>
              <a:t>Информация о налоговых ставках по налогу на имущество физических лиц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0213942"/>
              </p:ext>
            </p:extLst>
          </p:nvPr>
        </p:nvGraphicFramePr>
        <p:xfrm>
          <a:off x="503040" y="593769"/>
          <a:ext cx="8640960" cy="57934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042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118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8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6891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Дата и № нормативного правового акта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ставки 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59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 имущества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6360">
                <a:tc rowSpan="9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Решение Совета депутатов</a:t>
                      </a:r>
                    </a:p>
                    <a:p>
                      <a:pPr algn="ctr"/>
                      <a:r>
                        <a:rPr kumimoji="0" lang="ru-RU" sz="10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«Об установлении налога на</a:t>
                      </a:r>
                    </a:p>
                    <a:p>
                      <a:pPr algn="ctr"/>
                      <a:r>
                        <a:rPr kumimoji="0" lang="ru-RU" sz="10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имущество физических лиц»</a:t>
                      </a:r>
                    </a:p>
                    <a:p>
                      <a:pPr 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12.11.2014</a:t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№1-4/614</a:t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 изменениями</a:t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от 14.06.2016 №1-4/716, от 12.02.2018 №1-4/867, от 13.11.2018 №1-4/920, от 14.11.2019 №1-4/1000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Квартира, часть квартиры, комната 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71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Жилой дом, часть жилого дома 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17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Объекты  незавершенного строительства в случае, если проектируемым назначением таких объектов является жилой дом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054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Единые недвижимые комплексы, в состав которых входит хотя бы один жилой дом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58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Гаражи и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машино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-места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926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Хозяйственные строения или сооружения, площадь каждого из которых не превышает 50 квадратных метров и которые расположены на земельных участках, предоставленных для ведения личного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подсобного хозяйства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 огородничества, садоводства или индивидуального жилищного строительства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9351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Объекты налогообложения, включенные в перечень, определяемый в соответствии с пунктом 7 статьи 378.2 Налогового кодекса Российской Федерации, объекты налогообложения, предусмотренные абзацем вторым пункта 10 статьи 378.2 Налогового кодекса Российской Федерации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734798">
                <a:tc v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Объекты налогообложения, кадастровая стоимость каждого из которых превышает 300 млн. рублей 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151456">
                <a:tc v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Прочие объекты налогообложения 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0,5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0217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79023292"/>
              </p:ext>
            </p:extLst>
          </p:nvPr>
        </p:nvGraphicFramePr>
        <p:xfrm>
          <a:off x="539552" y="620688"/>
          <a:ext cx="8281168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416535" y="188640"/>
            <a:ext cx="45272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>
                <a:latin typeface="Georgia" panose="02040502050405020303" pitchFamily="18" charset="0"/>
              </a:rPr>
              <a:t>Структура расходов бюджета 2020 года</a:t>
            </a: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683568" y="4869160"/>
            <a:ext cx="12961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 flipV="1">
            <a:off x="1979712" y="4653136"/>
            <a:ext cx="1296144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683568" y="3573016"/>
            <a:ext cx="12961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1979712" y="3573016"/>
            <a:ext cx="1008112" cy="648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5026" y="-12619"/>
            <a:ext cx="8229600" cy="56207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Раздел бюджета «Общегосударственные вопросы»</a:t>
            </a:r>
            <a:endParaRPr lang="ru-RU" sz="14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845425" y="84138"/>
            <a:ext cx="1173163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err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млн.руб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., %</a:t>
            </a:r>
          </a:p>
        </p:txBody>
      </p:sp>
      <p:graphicFrame>
        <p:nvGraphicFramePr>
          <p:cNvPr id="13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877912267"/>
              </p:ext>
            </p:extLst>
          </p:nvPr>
        </p:nvGraphicFramePr>
        <p:xfrm>
          <a:off x="502978" y="3717032"/>
          <a:ext cx="8280920" cy="30223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63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78893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 план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(отражен на диаграмме)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183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1 094,8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1027,2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1 477,5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1 224,7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1 164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1837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Функционирование высшего должностного лица субъекта Российской Федерации и муниципального образования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69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Функционирование законодательных (представительных) органов государственной власти и представительных органов муниципальных образований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1837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Функционирование Правительства РФ, высших исполнительных органов государственной власти субъектов РФ, местных администраций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307,5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387,9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418,6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431,8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431,8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3699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проведения выборов</a:t>
                      </a:r>
                      <a:r>
                        <a:rPr lang="ru-RU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референдумов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28,4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36,8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40,4</a:t>
                      </a:r>
                      <a:endParaRPr kumimoji="0" lang="ru-RU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40,4</a:t>
                      </a:r>
                      <a:endParaRPr kumimoji="0" lang="ru-RU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40,4</a:t>
                      </a:r>
                      <a:endParaRPr kumimoji="0" lang="ru-RU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3699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Резервные фонды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370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общегосударственные вопросы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749,3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588,4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995,3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729,0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668,3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14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027931920"/>
              </p:ext>
            </p:extLst>
          </p:nvPr>
        </p:nvGraphicFramePr>
        <p:xfrm>
          <a:off x="363918" y="476673"/>
          <a:ext cx="5432218" cy="2952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79296" cy="562074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Раздел бюджета «Национальная безопасность и правоохранительная деятельность»</a:t>
            </a:r>
            <a:endParaRPr lang="ru-RU" sz="1400" dirty="0">
              <a:latin typeface="Georgia" panose="02040502050405020303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235825" y="765175"/>
            <a:ext cx="1174750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err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млн.руб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., %</a:t>
            </a:r>
          </a:p>
        </p:txBody>
      </p:sp>
      <p:graphicFrame>
        <p:nvGraphicFramePr>
          <p:cNvPr id="7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98829778"/>
              </p:ext>
            </p:extLst>
          </p:nvPr>
        </p:nvGraphicFramePr>
        <p:xfrm>
          <a:off x="539552" y="4005064"/>
          <a:ext cx="8352924" cy="27595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53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75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75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875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875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8751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35099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 план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(отражен на диаграмме)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1341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83,6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95,4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100,2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1341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Защита населения и территории от чрезвычайных ситуаций природного и техногенного характера, гражданская оборона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179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вопросы в области национальной безопасности и правоохранительной деятельности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8" name="Объект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430126761"/>
              </p:ext>
            </p:extLst>
          </p:nvPr>
        </p:nvGraphicFramePr>
        <p:xfrm>
          <a:off x="755576" y="923268"/>
          <a:ext cx="5417480" cy="2654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4944"/>
            <a:ext cx="8229600" cy="56207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Раздел бюджета «Национальная экономика»</a:t>
            </a:r>
            <a:endParaRPr lang="ru-RU" sz="1400" dirty="0">
              <a:latin typeface="Georgia" panose="02040502050405020303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753350" y="188913"/>
            <a:ext cx="1174750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err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млн.руб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., %</a:t>
            </a:r>
          </a:p>
        </p:txBody>
      </p:sp>
      <p:graphicFrame>
        <p:nvGraphicFramePr>
          <p:cNvPr id="9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174774062"/>
              </p:ext>
            </p:extLst>
          </p:nvPr>
        </p:nvGraphicFramePr>
        <p:xfrm>
          <a:off x="688895" y="3793113"/>
          <a:ext cx="8239205" cy="28451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9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99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699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699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699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6998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07745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 план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(отражен на диаграмме)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253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741,7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994,6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616,9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643,8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600,9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253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Сельское хозяйство и рыболовство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253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Транспорт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253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Дорожное хозяйство (дорожные фонды)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581,5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829,7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470,1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503,4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460,3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253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Связь и информатика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38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вопросы в области национальной экономики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1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184095502"/>
              </p:ext>
            </p:extLst>
          </p:nvPr>
        </p:nvGraphicFramePr>
        <p:xfrm>
          <a:off x="539552" y="597018"/>
          <a:ext cx="5328839" cy="30765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4" name="Прямая соединительная линия 3"/>
          <p:cNvCxnSpPr/>
          <p:nvPr/>
        </p:nvCxnSpPr>
        <p:spPr>
          <a:xfrm>
            <a:off x="4932040" y="1628800"/>
            <a:ext cx="7920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3851920" y="1556792"/>
            <a:ext cx="1152128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2598" y="34944"/>
            <a:ext cx="8229600" cy="56207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Раздел бюджета «Жилищно-коммунальное хозяйство»</a:t>
            </a:r>
            <a:endParaRPr lang="ru-RU" sz="1400" dirty="0">
              <a:latin typeface="Georgia" panose="02040502050405020303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748588" y="188913"/>
            <a:ext cx="1174750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err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млн.руб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., %</a:t>
            </a:r>
          </a:p>
        </p:txBody>
      </p:sp>
      <p:graphicFrame>
        <p:nvGraphicFramePr>
          <p:cNvPr id="12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495446668"/>
              </p:ext>
            </p:extLst>
          </p:nvPr>
        </p:nvGraphicFramePr>
        <p:xfrm>
          <a:off x="468313" y="3717032"/>
          <a:ext cx="8166771" cy="26350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6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88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588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588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588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588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05876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 план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(отражен на диаграмме)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16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1 093,6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1 163,0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853,6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716,7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565,3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16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Жилищное хозяйство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335,8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236,2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1603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Коммунальное хозяйство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192,8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118,5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16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Благоустройство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725,2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883,9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599,0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554,6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509,2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3" name="Объект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580524546"/>
              </p:ext>
            </p:extLst>
          </p:nvPr>
        </p:nvGraphicFramePr>
        <p:xfrm>
          <a:off x="324818" y="597018"/>
          <a:ext cx="5472608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4" name="Прямая соединительная линия 3"/>
          <p:cNvCxnSpPr/>
          <p:nvPr/>
        </p:nvCxnSpPr>
        <p:spPr>
          <a:xfrm>
            <a:off x="468313" y="1268760"/>
            <a:ext cx="100734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1475656" y="1268760"/>
            <a:ext cx="432048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4499992" y="2708920"/>
            <a:ext cx="8640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3851920" y="2420888"/>
            <a:ext cx="648072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9309" y="188640"/>
            <a:ext cx="8229600" cy="56207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Раздел бюджета </a:t>
            </a:r>
            <a:r>
              <a:rPr lang="ru-RU" sz="1400" dirty="0">
                <a:latin typeface="Georgia" panose="02040502050405020303" pitchFamily="18" charset="0"/>
              </a:rPr>
              <a:t>«Охрана окружающей среды»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753350" y="342900"/>
            <a:ext cx="1174750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err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млн.руб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., %</a:t>
            </a:r>
          </a:p>
        </p:txBody>
      </p:sp>
      <p:graphicFrame>
        <p:nvGraphicFramePr>
          <p:cNvPr id="5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967943268"/>
              </p:ext>
            </p:extLst>
          </p:nvPr>
        </p:nvGraphicFramePr>
        <p:xfrm>
          <a:off x="539553" y="4005064"/>
          <a:ext cx="8166771" cy="20267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6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88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588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588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588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588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66105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 план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(отражен на диаграмме)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27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22,1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39,8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105,4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35,7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20,9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270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Охрана объектов растительного и животного мира  и среды их обитания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270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Другие вопросы в области охраны окружающей среды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9" name="Объект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012385667"/>
              </p:ext>
            </p:extLst>
          </p:nvPr>
        </p:nvGraphicFramePr>
        <p:xfrm>
          <a:off x="629486" y="650875"/>
          <a:ext cx="5471989" cy="31668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562074"/>
          </a:xfrm>
        </p:spPr>
        <p:txBody>
          <a:bodyPr>
            <a:normAutofit/>
          </a:bodyPr>
          <a:lstStyle/>
          <a:p>
            <a:pPr marL="137160" indent="0"/>
            <a:r>
              <a:rPr lang="ru-RU" sz="1400" dirty="0">
                <a:latin typeface="Georgia" panose="02040502050405020303" pitchFamily="18" charset="0"/>
              </a:rPr>
              <a:t>Социально-экономические условия реализации бюджетной и налоговой политики Московской области</a:t>
            </a:r>
          </a:p>
        </p:txBody>
      </p:sp>
      <p:sp>
        <p:nvSpPr>
          <p:cNvPr id="14" name="Объект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4968592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Базируясь на ключевых параметрах прогноза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 - экономического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городского округа Домодедово 2020-2022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годов, определены подходы к формированию бюджетной и налоговой политики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округа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основные параметры проекта бюджета городского округа Домодедово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трехлетний период. Проект бюджета сформирован на основе первого (базового) варианта прогноза, который отражает сложившуюся тенденцию развития экономики городского округа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Домодедово.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7209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56207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Раздел бюджета «Образование»</a:t>
            </a:r>
            <a:endParaRPr lang="ru-RU" sz="1400" dirty="0">
              <a:latin typeface="Georgia" panose="02040502050405020303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804150" y="188913"/>
            <a:ext cx="1174750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err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млн.руб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., %</a:t>
            </a:r>
          </a:p>
        </p:txBody>
      </p:sp>
      <p:graphicFrame>
        <p:nvGraphicFramePr>
          <p:cNvPr id="8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776395383"/>
              </p:ext>
            </p:extLst>
          </p:nvPr>
        </p:nvGraphicFramePr>
        <p:xfrm>
          <a:off x="467544" y="3645024"/>
          <a:ext cx="8439348" cy="30283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51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08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08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08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008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083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86081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 план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(отражен на диаграмме)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31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9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3 707,7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4 745,8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4 575,7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4 461,4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5 362,4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31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Дошкольное образование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1 200,2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1 423,9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1 525,9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1 442,2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1 612,5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31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Общее образование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2 078,7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2 821,8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2 570,9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2 562,4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3 293,1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31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Дополнительное образование детей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303,9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370,2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342,1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299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Профессиональная подготовка, переподготовка и повышение квалификации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31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Молодежная политика и оздоровление детей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31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вопросы в области образования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9" name="Объект 1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332081158"/>
              </p:ext>
            </p:extLst>
          </p:nvPr>
        </p:nvGraphicFramePr>
        <p:xfrm>
          <a:off x="467545" y="360093"/>
          <a:ext cx="4176463" cy="32129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Box 19"/>
          <p:cNvSpPr txBox="1">
            <a:spLocks noChangeArrowheads="1"/>
          </p:cNvSpPr>
          <p:nvPr/>
        </p:nvSpPr>
        <p:spPr bwMode="auto">
          <a:xfrm>
            <a:off x="1996976" y="2132856"/>
            <a:ext cx="1117600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575,7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(100%)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56207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Раздел бюджета </a:t>
            </a:r>
            <a:r>
              <a:rPr lang="ru-RU" sz="1400" dirty="0">
                <a:latin typeface="Georgia" panose="02040502050405020303" pitchFamily="18" charset="0"/>
              </a:rPr>
              <a:t>«Культура и кинематография»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 rot="10795217" flipV="1">
            <a:off x="7524750" y="404813"/>
            <a:ext cx="13731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err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млн.руб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., %</a:t>
            </a:r>
          </a:p>
        </p:txBody>
      </p:sp>
      <p:graphicFrame>
        <p:nvGraphicFramePr>
          <p:cNvPr id="10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355985510"/>
              </p:ext>
            </p:extLst>
          </p:nvPr>
        </p:nvGraphicFramePr>
        <p:xfrm>
          <a:off x="539552" y="4005064"/>
          <a:ext cx="8064896" cy="26041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93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31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31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4311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4311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4311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24321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 план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(отражен на диаграмме)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994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514,3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662,9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793,5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659,4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537,7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994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494,9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636,7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766,7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632,6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510,9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994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вопросы в области культуры,  кинематографии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2" name="Объект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876695665"/>
              </p:ext>
            </p:extLst>
          </p:nvPr>
        </p:nvGraphicFramePr>
        <p:xfrm>
          <a:off x="395536" y="678706"/>
          <a:ext cx="5464670" cy="309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TextBox 4"/>
          <p:cNvSpPr txBox="1">
            <a:spLocks noChangeArrowheads="1"/>
          </p:cNvSpPr>
          <p:nvPr/>
        </p:nvSpPr>
        <p:spPr bwMode="auto">
          <a:xfrm>
            <a:off x="2483768" y="2219736"/>
            <a:ext cx="11525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793,5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(100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%)</a:t>
            </a: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971600" y="1700808"/>
            <a:ext cx="7920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1763688" y="1700808"/>
            <a:ext cx="432048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Раздел бюджета </a:t>
            </a:r>
            <a:r>
              <a:rPr lang="ru-RU" sz="1400" dirty="0">
                <a:latin typeface="Georgia" panose="02040502050405020303" pitchFamily="18" charset="0"/>
              </a:rPr>
              <a:t>«Социальная политика»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799388" y="333375"/>
            <a:ext cx="1173162" cy="3063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err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млн.руб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., %</a:t>
            </a:r>
          </a:p>
        </p:txBody>
      </p:sp>
      <p:graphicFrame>
        <p:nvGraphicFramePr>
          <p:cNvPr id="8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967585406"/>
              </p:ext>
            </p:extLst>
          </p:nvPr>
        </p:nvGraphicFramePr>
        <p:xfrm>
          <a:off x="539553" y="4005064"/>
          <a:ext cx="8166771" cy="25194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6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88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588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588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588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588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66105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 план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(отражен на диаграмме)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27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229,6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278,7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271,9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255,6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240,4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27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Пенсионное обеспечение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27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Социальное обеспечение населения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129,4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124,8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125,2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27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Охрана семьи и детства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139,8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142,7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126,9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9" name="Объект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669644297"/>
              </p:ext>
            </p:extLst>
          </p:nvPr>
        </p:nvGraphicFramePr>
        <p:xfrm>
          <a:off x="457200" y="971791"/>
          <a:ext cx="4824535" cy="2664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TextBox 4"/>
          <p:cNvSpPr txBox="1">
            <a:spLocks noChangeArrowheads="1"/>
          </p:cNvSpPr>
          <p:nvPr/>
        </p:nvSpPr>
        <p:spPr bwMode="auto">
          <a:xfrm>
            <a:off x="2257486" y="2132856"/>
            <a:ext cx="1223962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271,9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(100%)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2840" y="116632"/>
            <a:ext cx="8229600" cy="56207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Раздел бюджета </a:t>
            </a:r>
            <a:r>
              <a:rPr lang="ru-RU" sz="1400" dirty="0">
                <a:latin typeface="Georgia" panose="02040502050405020303" pitchFamily="18" charset="0"/>
              </a:rPr>
              <a:t>«Физическая культура и спорт»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740650" y="312738"/>
            <a:ext cx="1173163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err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млн.руб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., %</a:t>
            </a:r>
          </a:p>
        </p:txBody>
      </p:sp>
      <p:graphicFrame>
        <p:nvGraphicFramePr>
          <p:cNvPr id="5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988125596"/>
              </p:ext>
            </p:extLst>
          </p:nvPr>
        </p:nvGraphicFramePr>
        <p:xfrm>
          <a:off x="539553" y="4005064"/>
          <a:ext cx="8166771" cy="10413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6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88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588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588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588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588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66105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 план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(отражен на диаграмме)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27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237,1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306,5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214,0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203,8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203,8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Объект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266122835"/>
              </p:ext>
            </p:extLst>
          </p:nvPr>
        </p:nvGraphicFramePr>
        <p:xfrm>
          <a:off x="179512" y="678706"/>
          <a:ext cx="4970463" cy="2952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56207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Раздел бюджета </a:t>
            </a:r>
            <a:r>
              <a:rPr lang="ru-RU" sz="1400" dirty="0">
                <a:latin typeface="Georgia" panose="02040502050405020303" pitchFamily="18" charset="0"/>
              </a:rPr>
              <a:t>«Средства массовой информации »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596188" y="306388"/>
            <a:ext cx="1173162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err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млн.руб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., %</a:t>
            </a:r>
          </a:p>
        </p:txBody>
      </p:sp>
      <p:graphicFrame>
        <p:nvGraphicFramePr>
          <p:cNvPr id="11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347506680"/>
              </p:ext>
            </p:extLst>
          </p:nvPr>
        </p:nvGraphicFramePr>
        <p:xfrm>
          <a:off x="539553" y="4005064"/>
          <a:ext cx="8166771" cy="26041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6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88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588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588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588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588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24321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 план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(отражен на диаграмме)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994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49,0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73,6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67,4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72,4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72,4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994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Телевидение и радиовещание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994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Периодическая печать и издательства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2" name="Объект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413460680"/>
              </p:ext>
            </p:extLst>
          </p:nvPr>
        </p:nvGraphicFramePr>
        <p:xfrm>
          <a:off x="683568" y="614363"/>
          <a:ext cx="5243512" cy="3011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41683" y="124743"/>
            <a:ext cx="86868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alt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Расходы бюджета городского округа в </a:t>
            </a:r>
            <a:r>
              <a:rPr lang="ru-RU" alt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2019-2021 годах </a:t>
            </a:r>
            <a:r>
              <a:rPr lang="ru-RU" alt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/>
            </a:r>
            <a:br>
              <a:rPr lang="ru-RU" altLang="ru-RU" sz="1400" dirty="0">
                <a:solidFill>
                  <a:schemeClr val="tx1"/>
                </a:solidFill>
                <a:latin typeface="Georgia" panose="02040502050405020303" pitchFamily="18" charset="0"/>
              </a:rPr>
            </a:br>
            <a:r>
              <a:rPr lang="ru-RU" alt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по </a:t>
            </a:r>
            <a:r>
              <a:rPr lang="ru-RU" alt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программам</a:t>
            </a:r>
            <a:endParaRPr lang="ru-RU" sz="1400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4736444"/>
              </p:ext>
            </p:extLst>
          </p:nvPr>
        </p:nvGraphicFramePr>
        <p:xfrm>
          <a:off x="467544" y="758825"/>
          <a:ext cx="8352928" cy="57665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0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684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13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66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332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615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876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831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804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E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8" marR="91438" marT="45708" marB="45708" anchor="ctr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программы</a:t>
                      </a:r>
                    </a:p>
                  </a:txBody>
                  <a:tcPr marL="91438" marR="91438" marT="45708" marB="45708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программы</a:t>
                      </a:r>
                    </a:p>
                    <a:p>
                      <a:pPr algn="ctr"/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 план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1920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 Cy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 Cy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"Здравоохранение"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15,9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1920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Культура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городского округа Домодедово на 2017-2021 годы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495,0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649,2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"Культура"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669,5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665,8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483,1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5431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Развитие образования и воспитания в городском округе Домодедово на 2017-2021 годы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3 713,4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4 732,1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"Образование"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4 229,0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964,1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969,2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5431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Социальная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защита населения городского округа Домодедово на 2017-2021 годы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130,6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132,9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"Социальная защита населения"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133,8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139,2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141,5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0115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Спорт городского округа Домодедово на 2017-2021 годы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284,3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344,2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"Спорт"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214,0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203,8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203,8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5431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Сельское хозяйство городского округа Домодедово Московской области на 2014-2020 годы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6,9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"Развитие сельского хозяйства"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5,7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6,8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7,2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5431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Экология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 окружающая среда городского округа Домодедово на 2017-2021 годы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39,4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"Экология и окружающая среда"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104,0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19,5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90549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Безопасность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населения городского округа Домодедово на 2017-2021 годы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64,4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67,3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"Безопасность и обеспечение безопасности жизнедеятельности населения"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160,2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170,2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167,8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1920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Жилище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городского округа Домодедово на 2017-2021 годы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44,3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90,2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"Жилище"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84,3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58,4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90549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Формирование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современной комфортной городской среды на территории городского округа Домодедово на 2018-2022 годы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1 014,2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1089,9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"Формирование современной комфортной городской среды"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685,2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494,0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515,5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1920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Предпринимательство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городского округа Домодедово на 2017-2021 годы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54,4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66,7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"Предпринимательство"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3,9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5431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Эффективная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власть на 2017-2021 годы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1 097,1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1 046,5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"Управление имуществом и муниципальными финансами"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335,0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102,5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047,5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004174" y="352880"/>
            <a:ext cx="904875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err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млн.руб</a:t>
            </a:r>
            <a:r>
              <a:rPr lang="ru-RU" sz="1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41683" y="124743"/>
            <a:ext cx="86868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alt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Расходы бюджета городского округа в </a:t>
            </a:r>
            <a:r>
              <a:rPr lang="ru-RU" alt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2019-2021 годах </a:t>
            </a:r>
            <a:r>
              <a:rPr lang="ru-RU" alt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/>
            </a:r>
            <a:br>
              <a:rPr lang="ru-RU" altLang="ru-RU" sz="1400" dirty="0">
                <a:solidFill>
                  <a:schemeClr val="tx1"/>
                </a:solidFill>
                <a:latin typeface="Georgia" panose="02040502050405020303" pitchFamily="18" charset="0"/>
              </a:rPr>
            </a:br>
            <a:r>
              <a:rPr lang="ru-RU" alt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по </a:t>
            </a:r>
            <a:r>
              <a:rPr lang="ru-RU" alt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программам</a:t>
            </a:r>
            <a:endParaRPr lang="ru-RU" sz="1400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7094538"/>
              </p:ext>
            </p:extLst>
          </p:nvPr>
        </p:nvGraphicFramePr>
        <p:xfrm>
          <a:off x="467544" y="758826"/>
          <a:ext cx="8352928" cy="56225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0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684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13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66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332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615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876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831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6461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E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8" marR="91438" marT="45708" marB="45708" anchor="ctr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программы</a:t>
                      </a:r>
                    </a:p>
                  </a:txBody>
                  <a:tcPr marL="91438" marR="91438" marT="45708" marB="45708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программы</a:t>
                      </a:r>
                    </a:p>
                    <a:p>
                      <a:pPr algn="ctr"/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 план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891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"Развитие институтов гражданского общества, повышение эффективности местного самоуправления и реализации молодежной политики"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118,9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122,2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123,4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737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Развитие системы информирования населения о деятельности органов местного самоуправления городского округа Домодедово на 2017-2021 годы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52,4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78,7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737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Развитие и функционирование дорожно-транспортного комплекса городского округа Домодедово на 2017-2021 годы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676,4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894,9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"Развитие и функционирование дорожно-транспортного комплекса"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565,7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594,7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551,6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48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"Цифровое муниципальное образование"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197,5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229,9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245,8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10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Архитектура и градостроительство городского округа Домодедово на 2017-2021 годы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36,9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"Архитектура и градостроительство"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20,9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1891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Содержание и развитие инженерной инфраструктуры и энергоэффективности на территории городского округа Домодедово на 2018-2022 г.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45,8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"Развитие инженерной инфраструктуры и энергоэффективности"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120,7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16,1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5737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Газификация сельских населенных пунктов городского округа Домодедово Московской области на 2015-2019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9583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"Строительство объектов социальной инфраструктуры"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400,7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511,5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1 391,3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004174" y="352880"/>
            <a:ext cx="904875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err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млн.руб</a:t>
            </a:r>
            <a:r>
              <a:rPr lang="ru-RU" sz="1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0184246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1766761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Программные </a:t>
            </a:r>
            <a:r>
              <a:rPr lang="ru-RU" sz="1400" dirty="0" smtClean="0">
                <a:latin typeface="Georgia" panose="02040502050405020303" pitchFamily="18" charset="0"/>
              </a:rPr>
              <a:t>расходы                                                                                                                 </a:t>
            </a:r>
            <a:r>
              <a:rPr lang="ru-RU" sz="1400" dirty="0" err="1" smtClean="0">
                <a:latin typeface="Georgia" panose="02040502050405020303" pitchFamily="18" charset="0"/>
              </a:rPr>
              <a:t>млн.руб</a:t>
            </a:r>
            <a:endParaRPr lang="ru-RU" sz="1400" dirty="0">
              <a:latin typeface="Georgia" panose="02040502050405020303" pitchFamily="18" charset="0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5966013"/>
              </p:ext>
            </p:extLst>
          </p:nvPr>
        </p:nvGraphicFramePr>
        <p:xfrm>
          <a:off x="539552" y="836712"/>
          <a:ext cx="8424936" cy="355923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«Здравоохранение»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I. Профилактика заболеваний и формирование здорового образа жизни. Развитие первичной медико-санитарной помощи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Диспансеризация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(доля населения, прошедшего диспансеризацию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</a:p>
                    <a:p>
                      <a:pPr algn="l" fontAlgn="t"/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граждан получивших компенсацию стоимости приобретенных льготных лекарственных препаратов, не поступивших в аптечные организации, от общего числа обратившихся    </a:t>
                      </a: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  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                                           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311698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626891"/>
              </p:ext>
            </p:extLst>
          </p:nvPr>
        </p:nvGraphicFramePr>
        <p:xfrm>
          <a:off x="539552" y="836712"/>
          <a:ext cx="8424936" cy="26353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«Здравоохранение»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V. Финансовое обеспечение системы организации медицинской помощи 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Привлечение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участковых врачей:                                    1 врач-1 участок           </a:t>
                      </a: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                                             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46675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4744802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1400" dirty="0">
                <a:latin typeface="Georgia" panose="02040502050405020303" pitchFamily="18" charset="0"/>
              </a:rPr>
              <a:t>Численность постоянного населения                       </a:t>
            </a:r>
            <a:r>
              <a:rPr lang="ru-RU" sz="1400" dirty="0" smtClean="0">
                <a:latin typeface="Georgia" panose="02040502050405020303" pitchFamily="18" charset="0"/>
              </a:rPr>
              <a:t>                                                   </a:t>
            </a:r>
            <a:r>
              <a:rPr lang="ru-RU" sz="1400" dirty="0">
                <a:latin typeface="Georgia" panose="02040502050405020303" pitchFamily="18" charset="0"/>
              </a:rPr>
              <a:t>(тыс. </a:t>
            </a:r>
            <a:r>
              <a:rPr lang="ru-RU" sz="1400" dirty="0" smtClean="0">
                <a:latin typeface="Georgia" panose="02040502050405020303" pitchFamily="18" charset="0"/>
              </a:rPr>
              <a:t>чел.)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79176361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6658320"/>
              </p:ext>
            </p:extLst>
          </p:nvPr>
        </p:nvGraphicFramePr>
        <p:xfrm>
          <a:off x="539552" y="836712"/>
          <a:ext cx="8424936" cy="26642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«Культура»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II «Развитие музейного дела и народных художественных промыслов»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Увеличение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общего количества посещений музеев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118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Перевод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 электронный вид музейных фондов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40611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2999337"/>
              </p:ext>
            </p:extLst>
          </p:nvPr>
        </p:nvGraphicFramePr>
        <p:xfrm>
          <a:off x="539552" y="836712"/>
          <a:ext cx="8424936" cy="44926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«Культура»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III «Развитие библиотечного дела»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Обеспечение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роста числа пользователей муниципальных библиотек Московской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области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человек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35 129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36 626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38 168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39 516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41 080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Увеличение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количества библиотек, внедривших стандарты деятельности библиотеки нового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формата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муниципальных библиотек, соответствующих требованиям к условиям деятельности библиотек Московской области (стандарту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64,00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88,00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96,00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Увеличение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посещаемости общедоступных (публичных) библиотек, а также культурно-массовых мероприятий, проводимых в библиотеках Московской области к уровню 2017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года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112,60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113,50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114,00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114,40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115,90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849889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2647631"/>
              </p:ext>
            </p:extLst>
          </p:nvPr>
        </p:nvGraphicFramePr>
        <p:xfrm>
          <a:off x="539552" y="836712"/>
          <a:ext cx="8424936" cy="43402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«Культура»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IV «Развитие профессионального искусства, гастрольно-концертной деятельности и кинематографии»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Увеличение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числа посещений организаций культуры к уровню 2017 года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105,14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107,72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110,29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112,86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115,43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Увеличение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доли учреждений клубного типа, соответствующих Требованиям к условиям деятельности культурно-досуговых учреждений Московской области</a:t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15,70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26,30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36,80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52,60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Увеличение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числа посещений платных культурно-массовых мероприятий клубов и домов культуры к уровню 2017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года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Увеличение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числа участников клубных формирований к уровню 2017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года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103,00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104,00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106,00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308052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0768718"/>
              </p:ext>
            </p:extLst>
          </p:nvPr>
        </p:nvGraphicFramePr>
        <p:xfrm>
          <a:off x="539552" y="836712"/>
          <a:ext cx="8424936" cy="340683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«Культура»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V «Укрепление материально-технической базы государственных и муниципальных учреждений культуры Московской области»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муниципальных учреждений культуры Московской области, по которым проведен капитальный ремонт, техническое переоснащение современным непроизводственным оборудованием и благоустройство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территории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организаций культуры, получивших современное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оборудование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374250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1537415"/>
              </p:ext>
            </p:extLst>
          </p:nvPr>
        </p:nvGraphicFramePr>
        <p:xfrm>
          <a:off x="539552" y="836712"/>
          <a:ext cx="8424936" cy="463555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«Культура»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VII «Развитие архивного дела»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архивных документов, хранящихся в муниципальном архиве в нормативных условиях, обеспечивающих их постоянное (вечное) и долговременное хранение, в общем количестве документов в муниципальном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архиве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архивных фондов муниципального архива, внесенных в общеотраслевую базу данных «Архивный фонд», от общего количества архивных фондов, хранящихся в муниципальном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архиве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архивных документов, переведенных в электронно-цифровую форму, от общего количества документов, находящихся на хранении в муниципальном архиве муниципального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образования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114835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2538664"/>
              </p:ext>
            </p:extLst>
          </p:nvPr>
        </p:nvGraphicFramePr>
        <p:xfrm>
          <a:off x="539552" y="836712"/>
          <a:ext cx="8424936" cy="33973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«Культура»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VIII «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Обеспечивающая программа»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Соотношение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средней заработной платы работников учреждений культуры к среднемесячной начисленной заработной плате наемных работников в организациях, у индивидуальных предпринимателей и физических лиц (среднемесячному доходу от трудовой деятельности) в Московской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области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672180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5408161"/>
              </p:ext>
            </p:extLst>
          </p:nvPr>
        </p:nvGraphicFramePr>
        <p:xfrm>
          <a:off x="539552" y="836712"/>
          <a:ext cx="8424936" cy="26353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«Культура»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IX «Развитие парков культуры и отдыха»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Увеличение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числа посетителей парков культуры и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отдыха</a:t>
                      </a:r>
                    </a:p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 по отношению к базовому году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107,50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112,50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115,00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937682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6940870"/>
              </p:ext>
            </p:extLst>
          </p:nvPr>
        </p:nvGraphicFramePr>
        <p:xfrm>
          <a:off x="539552" y="836712"/>
          <a:ext cx="8424936" cy="595044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«Образование»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«Дошкольное образование»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marR="22860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Создание дополнительных мест для детей в возрасте от 2 месяцев до 3 лет в образовательных организациях, реализующих образовательные программы дошкольного 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образования</a:t>
                      </a:r>
                    </a:p>
                    <a:p>
                      <a:pPr marR="22860"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215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Количество отремонтированных дошкольных образовательных организаций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штук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Отношение численности детей в возрасте от 3 до 7 лет, получающих дошкольное образование в текущем году, к сумме численности детей в возрасте от 3 до 7 лет, получающих дошкольное образование в текущем году, и численности детей в возрасте от 3 до 7 лет, находящихся в очереди на получение в текущем году дошкольного 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образования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Доступность дошкольного образования для детей в возрасте от полутора до трех лет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Отношение средней заработной платы педагогических работников дошкольных образовательных организаций к средней заработной плате в общеобразовательных организациях в Московской 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области</a:t>
                      </a:r>
                    </a:p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104,5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104,5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104,5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104,5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104,5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871557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7755819"/>
              </p:ext>
            </p:extLst>
          </p:nvPr>
        </p:nvGraphicFramePr>
        <p:xfrm>
          <a:off x="539552" y="836712"/>
          <a:ext cx="8424936" cy="569066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0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«Образование»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II</a:t>
                      </a:r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«Общее образование»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Отношение средней заработной платы педагогических работников общеобразовательных организаций общего образования к среднемесячному доходу от трудовой 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деятельности</a:t>
                      </a:r>
                    </a:p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109,7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109,7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109,7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109,7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109,7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Обновлена материально-техническая база для формирования у обучающихся современных технологических и гуманитарных навыков. Создана материально-техническая база для реализации основных и дополнительных общеобразовательных программ цифрового и гуманитарного профилей в общеобразовательных организациях, расположенных в сельской местности и малых 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городах</a:t>
                      </a:r>
                    </a:p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штук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Поддержка образования для детей с ограниченными возможностями здоровья. Обновление материально - технической базы в организациях, осуществляющих образовательную деятельность исключительно по адаптированным основным общеобразовательным 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программам</a:t>
                      </a:r>
                    </a:p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штук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Для 935 тыс. детей в не менее чем в 7000 общеобразовательных организаций, расположенных в сельской местности, обновлена материально-техническая база для занятий физической культурой и 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спортом</a:t>
                      </a:r>
                    </a:p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штук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854445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2449235"/>
              </p:ext>
            </p:extLst>
          </p:nvPr>
        </p:nvGraphicFramePr>
        <p:xfrm>
          <a:off x="539552" y="836712"/>
          <a:ext cx="8424936" cy="38935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0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«Образование»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II</a:t>
                      </a:r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«Общее образование»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Число детей, получивших рекомендации по построению индивидуального учебного плана в соответствии с выбранными профессиональными компетенциями (профессиональными областями деятельности, тысяча человек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)</a:t>
                      </a:r>
                    </a:p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500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Доля обучающихся муниципальных </a:t>
                      </a:r>
                    </a:p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общеобразовательных учреждений, </a:t>
                      </a:r>
                    </a:p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обеспеченных горячим 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питанием</a:t>
                      </a:r>
                    </a:p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Количество отремонтированных общеобразовательных организаций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штук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4532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6554822"/>
              </p:ext>
            </p:extLst>
          </p:nvPr>
        </p:nvGraphicFramePr>
        <p:xfrm>
          <a:off x="457200" y="1481138"/>
          <a:ext cx="781812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12968" cy="706090"/>
          </a:xfrm>
        </p:spPr>
        <p:txBody>
          <a:bodyPr>
            <a:normAutofit/>
          </a:bodyPr>
          <a:lstStyle/>
          <a:p>
            <a:r>
              <a:rPr lang="ru-RU" sz="1400" dirty="0">
                <a:latin typeface="Georgia" panose="02040502050405020303" pitchFamily="18" charset="0"/>
              </a:rPr>
              <a:t>Среднемесячная заработная плата работников крупных и средних организаций </a:t>
            </a:r>
            <a:r>
              <a:rPr lang="ru-RU" sz="1400" dirty="0" smtClean="0">
                <a:latin typeface="Georgia" panose="02040502050405020303" pitchFamily="18" charset="0"/>
              </a:rPr>
              <a:t>     (руб.)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64332793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2573110"/>
              </p:ext>
            </p:extLst>
          </p:nvPr>
        </p:nvGraphicFramePr>
        <p:xfrm>
          <a:off x="539552" y="836712"/>
          <a:ext cx="8424936" cy="42885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0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«Образование»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III</a:t>
                      </a:r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«Дополнительное образование, воспитание и психолого-социальное сопровождение детей»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Отношение средней заработной платы педагогических работников организаций дополнительного образования к средней заработной плате учителей в Московской области </a:t>
                      </a:r>
                    </a:p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Доля детей в возрасте от 5 до 17 лет (включительно), посещающих объединения образовательных организаций, участвующих в проекте «Наука в 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Подмосковье</a:t>
                      </a:r>
                    </a:p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Количество образовательных организаций в сфере культуры (детские школы по видам искусств), оснащенных музыкальными инструментами, оборудованием, 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материалами</a:t>
                      </a:r>
                    </a:p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единиц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014052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6089665"/>
              </p:ext>
            </p:extLst>
          </p:nvPr>
        </p:nvGraphicFramePr>
        <p:xfrm>
          <a:off x="539552" y="836712"/>
          <a:ext cx="8424936" cy="441284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0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«Образование»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III</a:t>
                      </a:r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«Дополнительное образование, воспитание и психолого-социальное сопровождение детей»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Доля детей, привлекаемых к участию в творческих мероприятиях сферы культуры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9,6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9,7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9,8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9,9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10,0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Число детей, охваченных деятельностью детских технопарков «</a:t>
                      </a:r>
                      <a:r>
                        <a:rPr lang="ru-RU" sz="1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Кванториум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» (мобильных технопарков «</a:t>
                      </a:r>
                      <a:r>
                        <a:rPr lang="ru-RU" sz="1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Кванториум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») и других проектов, направленных на обеспечение доступности дополнительных общеобразовательных программ естественнонаучной и технической направленностей, соответствующих приоритетным направлениям технологического развития Российской 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Федерации</a:t>
                      </a:r>
                    </a:p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Единиц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3306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3306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3306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3306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3306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Доля детей в возрасте от 5 до 18 лет, охваченных дополнительным образованием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83,2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83,3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83,4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83,5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83,6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072543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9714958"/>
              </p:ext>
            </p:extLst>
          </p:nvPr>
        </p:nvGraphicFramePr>
        <p:xfrm>
          <a:off x="539552" y="836712"/>
          <a:ext cx="8424936" cy="26121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0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«Образование»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Подпрограмма IV «Профессиональное образование»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endParaRPr kumimoji="0" lang="ru-RU" sz="10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Доля педагогических работников, прошедших</a:t>
                      </a:r>
                    </a:p>
                    <a:p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добровольную независимую оценку квалификации</a:t>
                      </a:r>
                    </a:p>
                    <a:p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7828557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5565664"/>
              </p:ext>
            </p:extLst>
          </p:nvPr>
        </p:nvGraphicFramePr>
        <p:xfrm>
          <a:off x="539552" y="836712"/>
          <a:ext cx="8424936" cy="24597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0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«Образование»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Подпрограмма V «Обеспечивающая программа»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endParaRPr kumimoji="0" lang="ru-RU" sz="10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Доля учителей и директоров школ, повысивших уровень квалификации</a:t>
                      </a:r>
                    </a:p>
                    <a:p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33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595626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7440498"/>
              </p:ext>
            </p:extLst>
          </p:nvPr>
        </p:nvGraphicFramePr>
        <p:xfrm>
          <a:off x="539552" y="836712"/>
          <a:ext cx="8424936" cy="24597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0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«Образование»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1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VI «Система оценки качества образования и информационная открытость системы образования»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Доля выпускников текущего года, набравших 220 баллов и более по 3 предметам, к общему количеству выпускников текущего года, сдавших ЕГЭ по 3 и более предметам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28,5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28,8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29,05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29,1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8128453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7197818"/>
              </p:ext>
            </p:extLst>
          </p:nvPr>
        </p:nvGraphicFramePr>
        <p:xfrm>
          <a:off x="539552" y="836712"/>
          <a:ext cx="8424936" cy="23073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0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«Образование»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VIII «Создание новых мест в общеобразовательных организациях в соответствии с прогнозируемой потребностью и современными условиями обучения»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endParaRPr kumimoji="0" lang="ru-RU" sz="10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Доля обучающихся во вторую смену</a:t>
                      </a:r>
                    </a:p>
                    <a:p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1,75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1,6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1,5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1,4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1,3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0928278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401730"/>
              </p:ext>
            </p:extLst>
          </p:nvPr>
        </p:nvGraphicFramePr>
        <p:xfrm>
          <a:off x="539552" y="836712"/>
          <a:ext cx="8424936" cy="43507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0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«Социальная защита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 «Социальная поддержка граждан 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Уровень бедности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3,9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3,7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3,5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3,2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Доля граждан, получивших   субсидию на оплату жилого помещения и коммунальных услуг, от общего числа обратившихся        </a:t>
                      </a: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                 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Доля граждан, получившие поощрение и поздравление в связи с праздниками,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памятными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датами, от общего числа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обратившихся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Доля граждан, получившие выплаты пенсии за выслугу лет, замещающим муниципальные должности и должности муниципальной службы, в связи с выходом на пенсию, от общего числа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обратившихся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8653321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0599186"/>
              </p:ext>
            </p:extLst>
          </p:nvPr>
        </p:nvGraphicFramePr>
        <p:xfrm>
          <a:off x="539552" y="836712"/>
          <a:ext cx="8424936" cy="35265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0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«Социальная защита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 «Социальная поддержка граждан 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Доля отдельной категории граждан, получивших  меры социальной поддержки, от общего числа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обратившихся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Увеличение числа граждан  старшего возраста, ведущих активный образ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жизни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Доля отдельных категорий граждан, получивших социальную поддержку по зубопротезированию, от общего числа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обратившихся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3843714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5015326"/>
              </p:ext>
            </p:extLst>
          </p:nvPr>
        </p:nvGraphicFramePr>
        <p:xfrm>
          <a:off x="539552" y="836712"/>
          <a:ext cx="8424936" cy="53553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0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«Социальная защита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II «Доступная среда»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Доступная среда - Доступность для инвалидов и других маломобильных групп населения муниципальных приоритетных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объектов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68,2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69,7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71,2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72,7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74,2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Доля детей-инвалидов в возрасте от 1,5 года до 7 лет,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охваченных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дошкольным образованием, в общей численности детей-инвалидов такого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возраста</a:t>
                      </a:r>
                    </a:p>
                    <a:p>
                      <a:pPr algn="l" fontAlgn="t"/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Доля детей-инвалидов в возрасте от 5 до 18 лет, получающих дополнительное образование, в общей численности детей-инвалидов такого возраста    </a:t>
                      </a: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             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50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50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50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50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50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Доля детей-инвалидов, которым созданы условия для получения качественного начального общего, основного общего, среднего общего образования, в общей численности детей-инвалидов школьного возраста, которым созданы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условия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Приобретение оборудования, строительство пандусов для обеспечения беспрепятственного доступа маломобильных групп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населения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шт.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5644724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925369"/>
              </p:ext>
            </p:extLst>
          </p:nvPr>
        </p:nvGraphicFramePr>
        <p:xfrm>
          <a:off x="539552" y="836712"/>
          <a:ext cx="8424936" cy="33741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0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«Социальная защита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III «Развитие системы отдыха и оздоровления детей»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Доля детей, охваченных отдыхом и оздоровлением, в общей численности детей в возрасте от7 до 15 лет, подлежащих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оздоровлению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60,5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61,5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62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62,5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63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Доля детей, находящихся в  трудной жизненной ситуации, охваченных отдыхом и оздоровлением, в общей численности детей в возрасте от7 до 15 лет, находящихся в трудной жизненной ситуации, подлежащих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оздоровлению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55,8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55,9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56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56,5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57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89667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3037136"/>
              </p:ext>
            </p:extLst>
          </p:nvPr>
        </p:nvGraphicFramePr>
        <p:xfrm>
          <a:off x="457200" y="1481138"/>
          <a:ext cx="781812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1400" dirty="0">
                <a:latin typeface="Georgia" panose="02040502050405020303" pitchFamily="18" charset="0"/>
              </a:rPr>
              <a:t>Ввод  в эксплуатацию жилых домов, построенных за счет всех источников финансирования  </a:t>
            </a:r>
            <a:r>
              <a:rPr lang="ru-RU" sz="1400" dirty="0" smtClean="0">
                <a:latin typeface="Georgia" panose="02040502050405020303" pitchFamily="18" charset="0"/>
              </a:rPr>
              <a:t>(</a:t>
            </a:r>
            <a:r>
              <a:rPr lang="ru-RU" sz="1400" dirty="0">
                <a:latin typeface="Georgia" panose="02040502050405020303" pitchFamily="18" charset="0"/>
              </a:rPr>
              <a:t>тыс. м2 общей площади)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319594893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5139123"/>
              </p:ext>
            </p:extLst>
          </p:nvPr>
        </p:nvGraphicFramePr>
        <p:xfrm>
          <a:off x="539552" y="836712"/>
          <a:ext cx="8424936" cy="27645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0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«Социальная защита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VIII «Развитие трудовых ресурсов и охраны труда»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endParaRPr lang="ru-RU" sz="1000" b="1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Число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пострадавших в результате несчастных случаев на производстве со смертельным исходом, в расчете на 1000 работающих (организаций занятых в экономике муниципального образования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0,063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0,062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0,061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0,06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0,059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4901713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6160784"/>
              </p:ext>
            </p:extLst>
          </p:nvPr>
        </p:nvGraphicFramePr>
        <p:xfrm>
          <a:off x="539552" y="836712"/>
          <a:ext cx="8424936" cy="47457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0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«Социальная защита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IX «Развитие и поддержка социально ориентированных некоммерческих организаций»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Количество СО НКО, которым оказана поддержка органами местного самоуправления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всего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единиц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Количество СО НКО в сфере социальной защиты населения, которым оказана поддержка органами местного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самоуправления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единиц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Количество СО НКО в сфере культуры, которым оказана поддержка органами местного самоуправления                      </a:t>
                      </a: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                           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единиц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 Количество СО НКО в сфере образования, которым оказана поддержка органами местного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самоуправления</a:t>
                      </a:r>
                    </a:p>
                    <a:p>
                      <a:pPr algn="l" fontAlgn="t"/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единиц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 Количество СО НКО в сфере физической культуры и спорта, которым оказана поддержка органами местного самоуправления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единиц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8342325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2730168"/>
              </p:ext>
            </p:extLst>
          </p:nvPr>
        </p:nvGraphicFramePr>
        <p:xfrm>
          <a:off x="539552" y="836712"/>
          <a:ext cx="8424936" cy="48981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0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«Социальная защита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IX «Развитие и поддержка социально ориентированных некоммерческих организаций»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Количество СО НКО в сфере охраны здоровья, которым оказана поддержка органами местного самоуправления                                                    </a:t>
                      </a: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 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единиц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Количество СО НКО,  которым оказана имущественная  поддержка органами местного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самоуправления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Количество СО НКО в сфере социальной защиты населения,  которым оказана  имущественная поддержка органами местного самоуправления </a:t>
                      </a: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Количество СО НКО в сфере культуры,  которым оказана  имущественная поддержка  органами местного самоуправления </a:t>
                      </a: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Количество СО НКО в сфере образования,  которым оказана имущественная поддержка органами местного самоуправления </a:t>
                      </a: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5534212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5067696"/>
              </p:ext>
            </p:extLst>
          </p:nvPr>
        </p:nvGraphicFramePr>
        <p:xfrm>
          <a:off x="539552" y="836712"/>
          <a:ext cx="8424936" cy="53553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0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«Социальная защита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IX «Развитие и поддержка социально ориентированных некоммерческих организаций»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Количество СО НКО в сфере физической культуры и спорта,  которым оказана имущественная поддержка органами местного самоуправления </a:t>
                      </a: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Количество СО НКО  в сфере охраны здоровья, которым оказана имущественная поддержка органами местного самоуправления </a:t>
                      </a: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Общее количество предоставленной  органами местного самоуправления площади на льготных условиях или в безвозмездное пользование СО НКО </a:t>
                      </a: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кв. метров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629,7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629,7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629,7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629,7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629,7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Общее количество предоставленной  органами местного самоуправления площади на льготных условиях или в безвозмездное пользование СО НКО  в сфере социальной защиты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населения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кв. метров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109,1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109,1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109,1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109,1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109,1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Общее количество предоставленной  органами местного самоуправления площади на льготных условиях или в безвозмездное пользование СО НКО сфере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культуры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кв. метров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158,8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158,8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158,8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158,8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158,8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6777240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2827460"/>
              </p:ext>
            </p:extLst>
          </p:nvPr>
        </p:nvGraphicFramePr>
        <p:xfrm>
          <a:off x="539552" y="836712"/>
          <a:ext cx="8424936" cy="53553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0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«Социальная защита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IX «Развитие и поддержка социально ориентированных некоммерческих организаций»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Общее количество предоставленной  органами местного самоуправления площади на льготных условиях или в безвозмездное пользование СО НКО  в сфере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образования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кв. метров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220,8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220,8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220,8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220,8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220,8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Общее количество предоставленной  органами местного самоуправления площади на льготных условиях или в безвозмездное пользование СО НКО в сфере физической культуры и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спорта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кв. метров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99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99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99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99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99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Общее количество предоставленной  органами местного самоуправления площади на льготных условиях или в безвозмездное пользование СО НКО в сфере охраны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здоровья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кв. метров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42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42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42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42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42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 Численность граждан, принявших участие в просветительских мероприятиях по вопросам деятельности СО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НКО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человек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500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525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525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540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540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Количество проведенных органами местного самоуправления просветительских мероприятий по вопросам деятельности СО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НКО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20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22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22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24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24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5513813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4720082"/>
              </p:ext>
            </p:extLst>
          </p:nvPr>
        </p:nvGraphicFramePr>
        <p:xfrm>
          <a:off x="539552" y="836712"/>
          <a:ext cx="8424936" cy="55133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«Спорт»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1. 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физической культуры и спорта в городском округе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Домодедово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807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жителей Московской области, систематически занимающихся физической культурой и спортом, в общей численности населения Московской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области</a:t>
                      </a:r>
                    </a:p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43,60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45,10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48,50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51,70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55,00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детей и молодежи (возраст 3-29 лет), систематически занимающихся физической культурой и спортом, в общей численности детей и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молодежи</a:t>
                      </a:r>
                    </a:p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93,00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94,00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94,50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95,00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граждан среднего возраста (женщины: 30-54 года; мужчины: 30-59 лет), систематически занимающихся физической культурой и спортом, в общей численности граждан среднего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возраста</a:t>
                      </a:r>
                    </a:p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43,00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граждан старшего возраста (женщины: 55-79 лет; мужчины: 60-79 лет), систематически занимающихся физической культурой и спортом, в общей численности граждан старшего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возраста</a:t>
                      </a:r>
                    </a:p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Уровень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обеспеченности граждан спортивными сооружениями исходя из единовременной  пропускной способности объектов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спорта</a:t>
                      </a:r>
                    </a:p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23,65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23,70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23,75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23,80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23,85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спортивных площадок, управляемых в соответствии со стандартом их использования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36,70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36,80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6985894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0512177"/>
              </p:ext>
            </p:extLst>
          </p:nvPr>
        </p:nvGraphicFramePr>
        <p:xfrm>
          <a:off x="539552" y="836712"/>
          <a:ext cx="8424936" cy="54070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«Спорт»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1. 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физической культуры и спорта в городском округе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Домодедово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807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лиц с ограниченными возможностями здоровья и инвалидов, систематически занимающихся физической культурой и спортом, в общей численности указанной категории населения, проживающих в городском округе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Домодедово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807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обучающихся и студентов, систематически занимающихся физической культурой и спортом, в общей численности обучающихся и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студентов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86,00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87,00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88,00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89,00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807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жителей муниципального образования Московской области, занимающихся в спортивных организациях, в общей численности детей и молодежи в возрасте 6 - 15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лет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53,00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54,00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55,00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807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населения муниципального образования Московской области, занятого в экономике, занимающегося физической культурой и спортом, в общей численности населения, занятого в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экономике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28,90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28,90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29,10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29,20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7089496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5333622"/>
              </p:ext>
            </p:extLst>
          </p:nvPr>
        </p:nvGraphicFramePr>
        <p:xfrm>
          <a:off x="539552" y="836712"/>
          <a:ext cx="8424936" cy="574513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225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«Спорт»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1. 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физической культуры и спорта в городском округе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Домодедово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Эффективность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использования существующих объектов спорта (отношение фактической посещаемости к нормативной пропускной способности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99,70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99,80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99,90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99,90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жителей Московской области, выполнивших нормативы испытаний (тестов) Всероссийского комплекса «Готов к труду и обороне» (ГТО), в общей численности населения, принявшего участие в испытаниях (тестах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30,90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31,20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31,30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31,40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обучающихся и студентов Московской области, выполнивших нормативы Всероссийского физкультурно-спортивного комплекса «Готов к труду и обороне» (ГТО), в общей численности обучающихся и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студентов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50,90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51,20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51,30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51,40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установленных (отремонтированных, модернизированных) плоскостных спортивных сооружений в муниципальных образованиях Московской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области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проведенных массовых, официальных физкультурных и спортивных мероприятий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46,00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47,00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48,00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49,00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2539351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4241602"/>
              </p:ext>
            </p:extLst>
          </p:nvPr>
        </p:nvGraphicFramePr>
        <p:xfrm>
          <a:off x="539552" y="836712"/>
          <a:ext cx="8424936" cy="401643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«Спорт»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III. Подготовка спортивного резерва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занимающихся по программам спортивной подготовки в организациях ведомственной принадлежности физической культуры и спорта в общем количестве занимающихся в организациях ведомственной принадлежности физической культуры и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спорта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87,50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90,60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93,70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96,80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Увеличение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доли систематически занимающихся видом спорта «футбол» в общем количестве систематически занимающихся по всем видам спорта в муниципальных образованиях Московской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области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12,55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12,65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12,75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12,85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12,96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6213125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3974403"/>
              </p:ext>
            </p:extLst>
          </p:nvPr>
        </p:nvGraphicFramePr>
        <p:xfrm>
          <a:off x="539552" y="836712"/>
          <a:ext cx="8424936" cy="520368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«Развитие сельского хозяйства»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I. Развитие отраслей сельского хозяйства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Индекс производства продукции сельского хозяйства в хозяйствах всех категорий (в сопоставимых ценах) к предыдущему 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году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100,1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100,1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100,1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100,1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100,1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Производство скота и птицы на убой в хозяйствах всех категорий (в живом весе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18,018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18,036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18,054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18,072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18,090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Производство молока в хозяйствах всех категорий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52,104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52,156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52,208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52,260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52,312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Объем инвестиций, привлеченных в текущем году по реализуемым инвестиционным проектам АПК, находящимся в единой автоматизированной системе мониторинга инвестиционных проектов Министерства инвестиций и инноваций 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МО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млн. рублей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Ввод мощностей животноводческих комплексов молочного направления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скотомест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02371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3417877"/>
              </p:ext>
            </p:extLst>
          </p:nvPr>
        </p:nvGraphicFramePr>
        <p:xfrm>
          <a:off x="457200" y="1481138"/>
          <a:ext cx="781812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1400" dirty="0">
                <a:latin typeface="Georgia" panose="02040502050405020303" pitchFamily="18" charset="0"/>
              </a:rPr>
              <a:t>Уровень обеспеченности населения жильем на конец года </a:t>
            </a:r>
            <a:r>
              <a:rPr lang="ru-RU" sz="1400" dirty="0" smtClean="0">
                <a:latin typeface="Georgia" panose="02040502050405020303" pitchFamily="18" charset="0"/>
              </a:rPr>
              <a:t>           </a:t>
            </a:r>
            <a:r>
              <a:rPr lang="ru-RU" sz="1400" dirty="0">
                <a:latin typeface="Georgia" panose="02040502050405020303" pitchFamily="18" charset="0"/>
              </a:rPr>
              <a:t>(кв. м на человека)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529556445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0078894"/>
              </p:ext>
            </p:extLst>
          </p:nvPr>
        </p:nvGraphicFramePr>
        <p:xfrm>
          <a:off x="539552" y="836712"/>
          <a:ext cx="8424936" cy="43109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«Развитие сельского хозяйства»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II. Развитие мелиорации земель сельскохозяйственного назначения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Вовлечение в оборот выбывших сельскохозяйственных угодий за счет проведения </a:t>
                      </a:r>
                      <a:r>
                        <a:rPr lang="ru-RU" sz="10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культуртехнических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работ сельскохозяйственными 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товаропроизводителями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тыс. га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0,1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Площадь земельных участков, находящихся в муниципальной собственности и государственная собственность на которые не разграничена, предоставленных </a:t>
                      </a:r>
                      <a:r>
                        <a:rPr lang="ru-RU" sz="10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сельхозтоваропроизводителям</a:t>
                      </a:r>
                      <a:endParaRPr lang="ru-RU" sz="10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га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Площадь земель, обработанных от борщевика Сосновского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га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4167566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3668694"/>
              </p:ext>
            </p:extLst>
          </p:nvPr>
        </p:nvGraphicFramePr>
        <p:xfrm>
          <a:off x="539552" y="836712"/>
          <a:ext cx="8424936" cy="23831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«Развитие сельского хозяйства»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III. Устойчивое развитие сельских территорий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ввода (приобретения) жилья </a:t>
                      </a:r>
                      <a:endParaRPr kumimoji="0" lang="ru-RU"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кв. метр</a:t>
                      </a:r>
                      <a:endParaRPr kumimoji="0" lang="ru-RU"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777332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8573842"/>
              </p:ext>
            </p:extLst>
          </p:nvPr>
        </p:nvGraphicFramePr>
        <p:xfrm>
          <a:off x="539552" y="836712"/>
          <a:ext cx="8424936" cy="23831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«Развитие сельского хозяйства»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IV.</a:t>
                      </a:r>
                      <a:r>
                        <a:rPr lang="ru-RU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эпизоотического и ветеринарно-санитарного благополучия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отловленных безнадзорных животных</a:t>
                      </a:r>
                      <a:endParaRPr kumimoji="0" lang="ru-RU"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Ед.</a:t>
                      </a:r>
                      <a:endParaRPr kumimoji="0" lang="ru-RU"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9089518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2024372"/>
              </p:ext>
            </p:extLst>
          </p:nvPr>
        </p:nvGraphicFramePr>
        <p:xfrm>
          <a:off x="539552" y="836712"/>
          <a:ext cx="8424936" cy="23831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«Развитие сельского хозяйства»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VII. Экспорт продукции агропромышленного комплекса Московской области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экспорта АПК </a:t>
                      </a:r>
                      <a:endParaRPr kumimoji="0" lang="ru-RU"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тыс. долл. США</a:t>
                      </a:r>
                      <a:endParaRPr kumimoji="0" lang="ru-RU"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7981474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4622177"/>
              </p:ext>
            </p:extLst>
          </p:nvPr>
        </p:nvGraphicFramePr>
        <p:xfrm>
          <a:off x="539552" y="836712"/>
          <a:ext cx="8424936" cy="425951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«Экология и окружающая среда»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I.</a:t>
                      </a:r>
                      <a:r>
                        <a:rPr lang="ru-RU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Охрана окружающей среды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проведенных экологических 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мероприятий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ед.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исследуемых компонентов окружающей  среды (мониторинг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ед.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изданной экологической литературы (детский экологический атлас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ед.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очищенных водоемов (прудов) находящихся в муниципальной собственности </a:t>
                      </a:r>
                      <a:endParaRPr lang="ru-RU" sz="10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ед.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928977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4571030"/>
              </p:ext>
            </p:extLst>
          </p:nvPr>
        </p:nvGraphicFramePr>
        <p:xfrm>
          <a:off x="539552" y="836712"/>
          <a:ext cx="8424936" cy="531107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«Экология и окружающая среда»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II. Развитие водохозяйственного комплекса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гидротехнических сооружений с неудовлетворительным и опасным уровнем безопасности, приведенных в безопасное техническое состояние       </a:t>
                      </a:r>
                      <a:endParaRPr lang="ru-RU" sz="10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шт.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Проведение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плановых работ по содержанию гидротехнических сооружений находящихся в муниципальной 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собственности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гидротехнических  сооружений, находящихся в муниципальной собственности, для которых разработана проектно-сметная 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документация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шт.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гидротехнических сооружений находящихся в муниципальной собственности на которых проведен капитальный 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ремонт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шт.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0197042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2502974"/>
              </p:ext>
            </p:extLst>
          </p:nvPr>
        </p:nvGraphicFramePr>
        <p:xfrm>
          <a:off x="539552" y="836712"/>
          <a:ext cx="8424936" cy="296258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«Экология и окружающая среда»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IV.  Развитие лесного хозяйства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Площадь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обследованных территорий, покрытых зелеными 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насаждениями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6,4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6,5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6,6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6,7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6,8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посаженных зеленых насаждений </a:t>
                      </a:r>
                      <a:endParaRPr lang="ru-RU" sz="10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шт.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3 100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3200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3 300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3 400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3 500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5561127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2219500"/>
              </p:ext>
            </p:extLst>
          </p:nvPr>
        </p:nvGraphicFramePr>
        <p:xfrm>
          <a:off x="539552" y="836712"/>
          <a:ext cx="8424936" cy="34533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«Экология и окружающая среда»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V. Региональная программа в области обращения с отходами, в том числе с твердыми коммунальными отходами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ликвидированных несанкционированных (стихийных)  свалок (навалов), в общем количестве выявленных несанкционированных (стихийных) свалок (навалов)  </a:t>
                      </a:r>
                      <a:endParaRPr lang="ru-RU" sz="10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очищенных береговых зон водоемов городского округа Домодедово.       </a:t>
                      </a:r>
                      <a:endParaRPr lang="ru-RU" sz="10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шт.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55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2757585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5655260"/>
              </p:ext>
            </p:extLst>
          </p:nvPr>
        </p:nvGraphicFramePr>
        <p:xfrm>
          <a:off x="539552" y="836712"/>
          <a:ext cx="8424936" cy="44926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«Безопасность и обеспечение безопасности жизнедеятельности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I.</a:t>
                      </a:r>
                      <a:r>
                        <a:rPr lang="ru-RU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Профилактика преступлений и иных правонарушений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Снижение общего количества преступлений, совершенных на территории муниципального образования, не менее чем на 5 %  ежегодно</a:t>
                      </a:r>
                      <a:b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1905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1793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1681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доли социально значимых объектов (учреждений), оборудованных в целях антитеррористической защищенности средствами безопасности  </a:t>
                      </a: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 fontAlgn="t"/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числа граждан принимающих участие в деятельности народных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дружин</a:t>
                      </a:r>
                    </a:p>
                    <a:p>
                      <a:pPr algn="l" fontAlgn="t"/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Снижение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доли несовершеннолетних в общем числе лиц, совершивших преступления</a:t>
                      </a:r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4966737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9051963"/>
              </p:ext>
            </p:extLst>
          </p:nvPr>
        </p:nvGraphicFramePr>
        <p:xfrm>
          <a:off x="539552" y="836712"/>
          <a:ext cx="8424936" cy="51022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«Безопасность и обеспечение безопасности жизнедеятельности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I.</a:t>
                      </a:r>
                      <a:r>
                        <a:rPr lang="ru-RU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Профилактика преступлений и иных правонарушений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отремонтированных зданий (помещений) территориальных органов МВД </a:t>
                      </a:r>
                      <a:b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отремонтированных зданий (помещений) территориальных подразделений УФСБ     </a:t>
                      </a:r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</a:t>
                      </a:r>
                      <a:endParaRPr lang="ru-RU" sz="1000" b="1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 fontAlgn="t"/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коммерческих объектов оборудованных системами видеонаблюдения и подключенных к системе технологического обеспечения региональной общественной безопасности и оперативного управления «Безопасный регион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</a:p>
                    <a:p>
                      <a:pPr algn="l" fontAlgn="t"/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подъездов многоквартирных домов, оборудованных системами видеонаблюдения и подключенных к системе технологического обеспечения региональной общественной безопасности и оперативного управления «Безопасный регион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</a:p>
                    <a:p>
                      <a:pPr algn="l" fontAlgn="t"/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61469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562074"/>
          </a:xfrm>
        </p:spPr>
        <p:txBody>
          <a:bodyPr>
            <a:normAutofit/>
          </a:bodyPr>
          <a:lstStyle/>
          <a:p>
            <a:pPr marL="137160" indent="0"/>
            <a:r>
              <a:rPr lang="ru-RU" sz="1400" dirty="0">
                <a:latin typeface="Georgia" panose="02040502050405020303" pitchFamily="18" charset="0"/>
              </a:rPr>
              <a:t>Бюджетная политика городского округа Домодедово</a:t>
            </a:r>
          </a:p>
        </p:txBody>
      </p:sp>
      <p:sp>
        <p:nvSpPr>
          <p:cNvPr id="14" name="Объект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4968592"/>
          </a:xfrm>
        </p:spPr>
        <p:txBody>
          <a:bodyPr>
            <a:normAutofit fontScale="47500" lnSpcReduction="20000"/>
          </a:bodyPr>
          <a:lstStyle/>
          <a:p>
            <a:pPr marL="137160" indent="0">
              <a:buNone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7160" indent="0" algn="just">
              <a:lnSpc>
                <a:spcPct val="120000"/>
              </a:lnSpc>
              <a:buNone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Основными направлениями бюджетной политики при формировании бюджета городского округа Домодедово являются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137160" indent="0" algn="just">
              <a:lnSpc>
                <a:spcPct val="120000"/>
              </a:lnSpc>
              <a:buNone/>
            </a:pP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долгосрочной сбалансированности и устойчивости бюджета;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доходного потенциала бюджета городского округа Домодедово;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безусловное исполнение принятых социальных обязательств;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Указов Президента России, направленных на решение неотложных проблем социально-экономического развития страны;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эффективности бюджетных расходов;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совершенствование программно-целевого принципа планирования бюджета;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качества предоставления государственных и муниципальных услуг;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открытости и прозрачности бюджетного процесса;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поддержание умеренной долговой нагрузки на бюджет городского округа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7160" indent="0" algn="just">
              <a:lnSpc>
                <a:spcPct val="120000"/>
              </a:lnSpc>
              <a:buNone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Основные приоритеты расходов бюджета городского округа Домодедово  определены с учетом необходимости решения неотложных проблем экономического и социального развития, достижения целевых показателей, обозначенных в указах Президента Российской Федерации от 7 мая 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2018 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года.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6125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1953392"/>
              </p:ext>
            </p:extLst>
          </p:nvPr>
        </p:nvGraphicFramePr>
        <p:xfrm>
          <a:off x="539552" y="836712"/>
          <a:ext cx="8424936" cy="45452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«Безопасность и обеспечение безопасности жизнедеятельности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I.</a:t>
                      </a:r>
                      <a:r>
                        <a:rPr lang="ru-RU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Профилактика преступлений и иных правонарушений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социальных объектов и мест с массовым пребыванием людей, оборудованных системами видеонаблюдения и подключенных к системе технологического обеспечения региональной общественной безопасности и оперативного управления «Безопасный регион»       </a:t>
                      </a: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Рост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числа лиц, состоящих на диспансерном наблюдении с диагнозом «Употребление наркотиков с вредными последствиями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</a:p>
                    <a:p>
                      <a:pPr algn="l" fontAlgn="t"/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кладбищ, соответствующих требованиям Порядка деятельности общественных кладбищ </a:t>
                      </a: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Инвентаризация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мест захоронений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0709087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1616847"/>
              </p:ext>
            </p:extLst>
          </p:nvPr>
        </p:nvGraphicFramePr>
        <p:xfrm>
          <a:off x="539552" y="836712"/>
          <a:ext cx="8424936" cy="51022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«Безопасность и обеспечение безопасности жизнедеятельности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II.</a:t>
                      </a:r>
                      <a:r>
                        <a:rPr lang="ru-RU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Снижение рисков возникновения и смягчение последствий чрезвычайных ситуаций природного и техногенного характера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готовности муниципального образования Московской области к действиям по предназначению при возникновении чрезвычайных ситуаций (происшествий) природного и техногенного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характера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исполнения органом местного самоуправления муниципального образования полномочия по обеспечению безопасности людей на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воде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Сокращение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среднего времени совместного реагирования нескольких экстренных оперативных служб на обращения населения по единому номеру «112» на территории муниципального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образования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построения и развития систем аппаратно-программного комплекса «Безопасный город» на территории муниципального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образования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3162438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0765666"/>
              </p:ext>
            </p:extLst>
          </p:nvPr>
        </p:nvGraphicFramePr>
        <p:xfrm>
          <a:off x="539552" y="836712"/>
          <a:ext cx="8424936" cy="29401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«Безопасность и обеспечение безопасности жизнедеятельности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III.</a:t>
                      </a:r>
                      <a:r>
                        <a:rPr lang="ru-RU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и совершенствование систем оповещения и информирования населения Московской области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процента покрытия, системой централизованного оповещения и информирования при чрезвычайных ситуациях или угрозе их возникновения, населения на территории муниципального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образования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6422109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5003418"/>
              </p:ext>
            </p:extLst>
          </p:nvPr>
        </p:nvGraphicFramePr>
        <p:xfrm>
          <a:off x="539552" y="836712"/>
          <a:ext cx="8424936" cy="325443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«Безопасность и обеспечение безопасности жизнедеятельности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IV. Обеспечение пожарной безопасности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процента запасов материально-технических, продовольственных и иных средств в целях гражданской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обороны</a:t>
                      </a:r>
                      <a:endParaRPr lang="en-US" sz="10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 fontAlgn="t"/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степени готовности к использованию по предназначению защитных сооружений и иных объектов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</a:t>
                      </a:r>
                      <a:endParaRPr lang="en-US" sz="10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8503040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0069728"/>
              </p:ext>
            </p:extLst>
          </p:nvPr>
        </p:nvGraphicFramePr>
        <p:xfrm>
          <a:off x="539552" y="836712"/>
          <a:ext cx="8280919" cy="50820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7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19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99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«Жилище»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 «Комплексное освоение земельных участков в целях жилищного строительства и развитие застроенных территорий»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6602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Объем ввода индивидуального жилищного строительства, построенного населением за счет собственных и (или) кредитных средств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err="1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</a:rPr>
                        <a:t>тыс.кв</a:t>
                      </a:r>
                      <a:r>
                        <a:rPr lang="ru-RU" sz="1000" b="0" i="0" u="none" strike="noStrike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</a:rPr>
                        <a:t>. м.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семей, улучшивших жилищные условия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семей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земельных участков, вовлеченных в индивидуальное жилищное строительство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ед.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Площадь земельных участков, вовлеченных в индивидуальное жилищное строительство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106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объектов, исключенных из перечня проблемных объектов в отчетном году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штук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9806795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6331048"/>
              </p:ext>
            </p:extLst>
          </p:nvPr>
        </p:nvGraphicFramePr>
        <p:xfrm>
          <a:off x="539552" y="836712"/>
          <a:ext cx="8280919" cy="535794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7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19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99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«Жилище»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 «Комплексное освоение земельных участков в целях жилищного строительства и развитие застроенных территорий»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6602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пострадавших граждан –</a:t>
                      </a:r>
                      <a:r>
                        <a:rPr lang="ru-RU" sz="1000" b="0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соинвесторов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права, которых обеспечены в отчетном году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человек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Поиск и реализация решений по обеспечению прав пострадавших граждан-участников долевого строительства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проблемных объектов, по которым нарушены права участников долевого строительства «Проблемные стройки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Встречи с гражданами – участниками долевого строительства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уведомлений о соответствии (несоответствии) указанных в уведомлении о планируемом строительстве параметров объекта индивидуального жилищного строительства (далее – ИЖС) или садового дома установленным 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штук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9663605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4608616"/>
              </p:ext>
            </p:extLst>
          </p:nvPr>
        </p:nvGraphicFramePr>
        <p:xfrm>
          <a:off x="539552" y="836712"/>
          <a:ext cx="8280919" cy="256452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7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19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99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«Жилище»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II  «Обеспечение жильем молодых семей» 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6602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молодых семей, получивших свидетельство о праве на получение социальной выплаты на приобретение жилого помещения или создание объекта индивидуального жилищного строительства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Семей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9941616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2656948"/>
              </p:ext>
            </p:extLst>
          </p:nvPr>
        </p:nvGraphicFramePr>
        <p:xfrm>
          <a:off x="539552" y="836712"/>
          <a:ext cx="8280919" cy="502361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7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19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99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«Жилище»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III  «Обеспечение жильем детей-сирот и детей, оставшихся без попечения родителей, лиц из числа детей-сирот и детей, оставшихся без попечения родителей» 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6602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Доля детей-сирот и детей, оставшихся без попечения родителей, лиц из числа детей-сирот и детей, оставшихся без попечения родителей, состоящих на учете на получение жилого помещения, включая лиц в возрасте от 23 лет и старше, обеспеченных жилыми помещениями за отчетный год, в общей численности детей-сирот и детей, оставшихся без попечения родителей, лиц из числа детей-сирот и детей, оставшихся без попечения родителей, включенных в список детей-сирот и детей, оставшихся без попечения родителей, лиц из их числа, которые подлежат обеспечению жилыми помещениями в отчетном году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6602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Численность детей-сирот и детей, оставшихся без попечения родителей, лиц из числа детей-сирот и детей, оставшихся без попечения родителей, обеспеченных благоустроенными жилыми помещениями специализированного жилищного фонда по договорам найма специализированных жилых помещений в отчетном финансовом году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человек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9659592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6705704"/>
              </p:ext>
            </p:extLst>
          </p:nvPr>
        </p:nvGraphicFramePr>
        <p:xfrm>
          <a:off x="539552" y="836712"/>
          <a:ext cx="8280919" cy="256452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7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19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99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«Жилище»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VII  «Улучшение жилищных условий семей, имеющих семь и более детей» 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6602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свидетельств о праве на получение жилищной субсидии на приобретение жилого помещения или строительство индивидуального жилого дома, выданных семьям, имеющим семь и более детей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штук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9161268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8910526"/>
              </p:ext>
            </p:extLst>
          </p:nvPr>
        </p:nvGraphicFramePr>
        <p:xfrm>
          <a:off x="539552" y="836712"/>
          <a:ext cx="8280919" cy="564110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7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19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99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«Жилище»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VIII «Обеспечение жильем отдельных категорий граждан, установленных федеральным законодательством» 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6602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ветеранов и инвалидов Великой Отечественной войны, членов семей погибших (умерших) инвалидов и участников Великой Отечественной войны, получивших государственную поддержку по обеспечению жилыми помещениями за счет средств федерального бюджета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Человек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6602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инвалидов и семей, имеющих детей-инвалидов, получивших государственную поддержку по обеспечению жилыми помещениями за счет средств федерального бюджета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Человек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6602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инвалидов и ветеранов боевых действий, членов семей погибших (умерших) инвалидов и ветеранов боевых действий, получивших государственную поддержку по обеспечению жилыми помещениями за счет средств федерального бюджета 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Человек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6602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граждан, уволенных с военной службы, и приравненных к ним лиц, получивших государственную поддержку по обеспечению жилыми помещениями за счет средств федерального бюджета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человек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-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-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-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- 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37995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562074"/>
          </a:xfrm>
        </p:spPr>
        <p:txBody>
          <a:bodyPr>
            <a:noAutofit/>
          </a:bodyPr>
          <a:lstStyle/>
          <a:p>
            <a:pPr marL="137160" indent="0"/>
            <a:r>
              <a:rPr lang="ru-RU" sz="1400" dirty="0">
                <a:latin typeface="Georgia" panose="02040502050405020303" pitchFamily="18" charset="0"/>
              </a:rPr>
              <a:t>Муниципальный (местный) бюджет - форма образования и расходования денежных средств, предназначенных для финансового обеспечения задач и функций местного </a:t>
            </a:r>
            <a:r>
              <a:rPr lang="ru-RU" sz="1400" dirty="0" smtClean="0">
                <a:latin typeface="Georgia" panose="02040502050405020303" pitchFamily="18" charset="0"/>
              </a:rPr>
              <a:t>самоуправления</a:t>
            </a:r>
            <a:endParaRPr lang="ru-RU" sz="1400" dirty="0">
              <a:latin typeface="Georgia" panose="02040502050405020303" pitchFamily="18" charset="0"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611560" y="2780928"/>
            <a:ext cx="2124475" cy="1095896"/>
            <a:chOff x="0" y="0"/>
            <a:chExt cx="2124475" cy="1095896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2124475" cy="1095896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Прямоугольник 6"/>
            <p:cNvSpPr/>
            <p:nvPr/>
          </p:nvSpPr>
          <p:spPr>
            <a:xfrm>
              <a:off x="0" y="0"/>
              <a:ext cx="2124475" cy="109589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1920" tIns="60960" rIns="121920" bIns="60960" numCol="1" spcCol="1270" anchor="ctr" anchorCtr="0">
              <a:noAutofit/>
            </a:bodyPr>
            <a:lstStyle/>
            <a:p>
              <a:pPr lvl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3200" b="1" kern="1200" dirty="0" smtClean="0">
                  <a:latin typeface="Georgia" panose="02040502050405020303" pitchFamily="18" charset="0"/>
                </a:rPr>
                <a:t>Бюджет</a:t>
              </a:r>
              <a:endParaRPr lang="ru-RU" sz="3200" b="1" kern="1200" dirty="0">
                <a:latin typeface="Georgia" panose="02040502050405020303" pitchFamily="18" charset="0"/>
              </a:endParaRPr>
            </a:p>
          </p:txBody>
        </p:sp>
      </p:grpSp>
      <p:sp>
        <p:nvSpPr>
          <p:cNvPr id="8" name="Стрелка вправо 7"/>
          <p:cNvSpPr/>
          <p:nvPr/>
        </p:nvSpPr>
        <p:spPr>
          <a:xfrm>
            <a:off x="2751552" y="2780928"/>
            <a:ext cx="1039615" cy="1095896"/>
          </a:xfrm>
          <a:prstGeom prst="rightArrow">
            <a:avLst>
              <a:gd name="adj1" fmla="val 75000"/>
              <a:gd name="adj2" fmla="val 50000"/>
            </a:avLst>
          </a:pr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Прямоугольник 8"/>
          <p:cNvSpPr/>
          <p:nvPr/>
        </p:nvSpPr>
        <p:spPr>
          <a:xfrm>
            <a:off x="3759050" y="1772816"/>
            <a:ext cx="2088232" cy="93610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Georgia" panose="02040502050405020303" pitchFamily="18" charset="0"/>
              </a:rPr>
              <a:t>Доходы</a:t>
            </a:r>
            <a:endParaRPr lang="ru-RU" sz="2800" b="1" dirty="0">
              <a:latin typeface="Georgia" panose="02040502050405020303" pitchFamily="18" charset="0"/>
            </a:endParaRPr>
          </a:p>
        </p:txBody>
      </p:sp>
      <p:sp>
        <p:nvSpPr>
          <p:cNvPr id="10" name="Плюс 9"/>
          <p:cNvSpPr/>
          <p:nvPr/>
        </p:nvSpPr>
        <p:spPr>
          <a:xfrm>
            <a:off x="4644008" y="3214292"/>
            <a:ext cx="318316" cy="288032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3314934" y="4283613"/>
            <a:ext cx="3182287" cy="151216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Georgia" panose="02040502050405020303" pitchFamily="18" charset="0"/>
              </a:rPr>
              <a:t>Источники финансирования дефицита бюджета</a:t>
            </a:r>
            <a:endParaRPr lang="ru-RU" sz="2400" b="1" dirty="0">
              <a:latin typeface="Georgia" panose="02040502050405020303" pitchFamily="18" charset="0"/>
            </a:endParaRPr>
          </a:p>
        </p:txBody>
      </p:sp>
      <p:sp>
        <p:nvSpPr>
          <p:cNvPr id="12" name="Равно 11"/>
          <p:cNvSpPr/>
          <p:nvPr/>
        </p:nvSpPr>
        <p:spPr>
          <a:xfrm>
            <a:off x="6065173" y="3214292"/>
            <a:ext cx="432048" cy="329112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660232" y="2643256"/>
            <a:ext cx="2016223" cy="146855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Georgia" panose="02040502050405020303" pitchFamily="18" charset="0"/>
              </a:rPr>
              <a:t>Расходы</a:t>
            </a:r>
            <a:endParaRPr lang="ru-RU" sz="2800" b="1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6085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8103069"/>
              </p:ext>
            </p:extLst>
          </p:nvPr>
        </p:nvGraphicFramePr>
        <p:xfrm>
          <a:off x="539552" y="836712"/>
          <a:ext cx="8280919" cy="534270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7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19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99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«Формирование современной комфортной городской среды»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Подпрограмма  I. Комфортная городская среда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092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благоустроенных общественных территорий (в разрезе видов территорий), в том числе: -зоны отдыха, пешеходные зоны, набережные; -скверы; -площади; -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парки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1221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разработанных концепций благоустройства общественных территорий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5739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разработанных проектов благоустройства общественных территорий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2272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установленных детских игровых площадок</a:t>
                      </a:r>
                      <a:b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881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Обеспеченность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обустроенными дворовыми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территориями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%/единица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 / 41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 / 41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 / 41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 / 41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 / 41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881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объектов электросетевого хозяйства, систем наружного и архитектурно-художественного освещения на которых реализованы мероприятия по устройству и капитальному ремонту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6703376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6434255"/>
              </p:ext>
            </p:extLst>
          </p:nvPr>
        </p:nvGraphicFramePr>
        <p:xfrm>
          <a:off x="539552" y="836712"/>
          <a:ext cx="8280919" cy="502091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7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19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99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«Формирование современной комфортной городской среды»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Подпрограмма  I. Комфортная городская среда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092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граждан, принявших участие в решении вопросов развития городской среды от общего количества граждан в возрасте до 14 лет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1221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реализованных комплексных проектов благоустройства общественных территорий в общем количестве реализованных в течение планового года проектов благоустройства общественных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территорий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5739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Реализованы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проекты победителей </a:t>
                      </a:r>
                      <a:r>
                        <a:rPr lang="ru-RU" sz="1000" b="0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Всероссийсийского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конкурса лучших проектов создания комфортной городской среды в малых городах и исторических поселениях, не менее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единицы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2272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Соотвествие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нормативу обеспеченности парками культуры и отдыха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881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Увеличение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числа посетителей парков культуры и отдыха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119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815937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8729434"/>
              </p:ext>
            </p:extLst>
          </p:nvPr>
        </p:nvGraphicFramePr>
        <p:xfrm>
          <a:off x="539552" y="836712"/>
          <a:ext cx="8280919" cy="348845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7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19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99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«Формирование современной комфортной городской среды»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Подпрограмма </a:t>
                      </a:r>
                      <a:r>
                        <a:rPr lang="en-US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II</a:t>
                      </a:r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. Благоустройство территорий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092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«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Светлый город» – доля освещённых улиц, проездов, набережных в границах населенных пунктов городских округов и муниципальных районов (городских и сельских поселений) Московской области с уровнем освещённости, соответствующим нормативным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значениям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1221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светильников наружного освещения, управление которыми осуществляется с использованием автоматизированных систем управления наружным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освещением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3547424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7377758"/>
              </p:ext>
            </p:extLst>
          </p:nvPr>
        </p:nvGraphicFramePr>
        <p:xfrm>
          <a:off x="539552" y="836712"/>
          <a:ext cx="8280919" cy="306305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7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19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99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«Формирование современной комфортной городской среды»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Подпрограмма III. Создание условий для обеспечения комфортного проживания жителей в многоквартирных домах 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092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отремонтированных подъездов МКД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74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1221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МКД, в которых проведен капитальный ремонт в рамках региональной программы</a:t>
                      </a:r>
                      <a:b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/>
                      </a:r>
                      <a:b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   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35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36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36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42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49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7649451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1720368"/>
              </p:ext>
            </p:extLst>
          </p:nvPr>
        </p:nvGraphicFramePr>
        <p:xfrm>
          <a:off x="539552" y="836712"/>
          <a:ext cx="8280919" cy="490662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7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19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99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«Предпринимательство»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«Инвестиции»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092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Объем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инвестиций, привлеченных в основной капитал (без учета бюджетных инвестиций), на душу населения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116,9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117,8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134,9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141,8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159,9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5092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заполняемости многопрофильных индустриальных парков, технологических парков, промышленных площадок индустриальных парков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88,06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92,12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95,73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98,44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5092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многопрофильных индустриальных парков, технологических парков, промышленных площадок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5092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привлеченных резидентов на территории муниципальных образований Московской области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ед.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1221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Площадь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территории, на которую привлечены новые резиденты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га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10,00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9,00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8,00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6,00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3,43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1196167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7049483"/>
              </p:ext>
            </p:extLst>
          </p:nvPr>
        </p:nvGraphicFramePr>
        <p:xfrm>
          <a:off x="539552" y="836712"/>
          <a:ext cx="8280919" cy="508188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7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19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99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«Предпринимательство»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«Инвестиции»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092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среднемесячной заработной платы работников организаций, не относящихся к субъектам малого предпринимательства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106,3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106,8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107,4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107,3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107,4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5092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высокопроизводительных рабочих мест во внебюджетном секторе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ед.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5092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Производительность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труда в базовых </a:t>
                      </a:r>
                      <a:r>
                        <a:rPr lang="ru-RU" sz="1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несырьевых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отраслях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3,9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5092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инвестиций в основной капитал, за исключением инвестиций инфраструктурных монополий (федеральные проекты) и бюджетных ассигнований федерального бюджета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рублей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23 200 000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24 200 000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28 400 000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30 600 000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35 100 000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1221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созданных рабочих мест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мест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2 019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2 100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2 250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2 350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2 450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659979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9412380"/>
              </p:ext>
            </p:extLst>
          </p:nvPr>
        </p:nvGraphicFramePr>
        <p:xfrm>
          <a:off x="539552" y="836712"/>
          <a:ext cx="8280919" cy="585318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7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19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99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«Предпринимательство»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II</a:t>
                      </a:r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«Развитие Конкуренции»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092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обоснованных, частично обоснованных жалоб в Федеральную антимонопольную службу (ФАС России) (от общего количества опубликованных торгов)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3,6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678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несостоявшихся торгов от общего количества объявленных торгов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общей экономии денежных средств от общей суммы объявленных торгов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22413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закупок среди субъектов малого и среднего предпринимательства, социально ориентированных некоммерческих организаций, осуществляемых в соответствии с Федеральным законом от 05.04.2013 № 44-ФЗ «О контрактной системе в сфере закупок товаров, работ, услуг для обеспечения государственных и муниципальных нужд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757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Среднее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участников на торгах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3,4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1221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реализованных требований Стандарта развития конкуренции в муниципальном образовании Московской области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00463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5282072"/>
              </p:ext>
            </p:extLst>
          </p:nvPr>
        </p:nvGraphicFramePr>
        <p:xfrm>
          <a:off x="539552" y="836712"/>
          <a:ext cx="8280919" cy="541243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7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19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99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«Предпринимательство»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III </a:t>
                      </a:r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«Развитие малого и среднего предпринимательства»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7967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</a:t>
                      </a: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среднесписочной численности работников (без внешних совместителей) малых предприятий в среднесписочной численности работников (без внешних совместителей) всех предприятий и организаций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27,31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27,35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27,40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27,50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27,60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0503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Число </a:t>
                      </a: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субъектов малого и среднего предпринимательства в расчете на 10 тыс. человек 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населения</a:t>
                      </a: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540,78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577,77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612,94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646,26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679,54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Малый </a:t>
                      </a: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бизнес большого региона. Прирост количества субъектов малого и среднего предпринимательства на 10 тыс. населения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113,88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113,98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114,24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114,68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115,11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Вновь </a:t>
                      </a: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созданные предприятия МСП в сфере производства или 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услуг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282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284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286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288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вновь созданных субъектов МСП участниками 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проекта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тыс. единиц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0,016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0,016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0,012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0,011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0,009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1221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Численность </a:t>
                      </a: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занятых в сфере малого и среднего предпринимательства, включая индивидуальных предпринимателей" за отчетный период (прошедший год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33 672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35 134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37 738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40 107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42 184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7994720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0934489"/>
              </p:ext>
            </p:extLst>
          </p:nvPr>
        </p:nvGraphicFramePr>
        <p:xfrm>
          <a:off x="539552" y="836712"/>
          <a:ext cx="8280919" cy="49077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7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19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99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«Предпринимательство»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IV «Развитие потребительского рынка и услуг»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164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Обеспеченность населения площадью торговых объектов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9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Кв.м</a:t>
                      </a:r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./</a:t>
                      </a:r>
                      <a:r>
                        <a:rPr kumimoji="0" lang="ru-RU" sz="9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тыс.чел</a:t>
                      </a:r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kumimoji="0" lang="ru-RU" sz="9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1 151,4</a:t>
                      </a:r>
                      <a:endParaRPr kumimoji="0" lang="ru-RU" sz="9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1 127,4</a:t>
                      </a:r>
                      <a:endParaRPr kumimoji="0" lang="ru-RU" sz="9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1 127,7</a:t>
                      </a:r>
                      <a:endParaRPr kumimoji="0" lang="ru-RU" sz="9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1 118,1</a:t>
                      </a:r>
                      <a:endParaRPr kumimoji="0" lang="ru-RU" sz="9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1 111,1</a:t>
                      </a:r>
                      <a:endParaRPr kumimoji="0" lang="ru-RU" sz="9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Прирост площадей торговых объектов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9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Тыс.кв.м</a:t>
                      </a:r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kumimoji="0" lang="ru-RU" sz="9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1,3</a:t>
                      </a:r>
                      <a:endParaRPr kumimoji="0" lang="ru-RU" sz="9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1,8</a:t>
                      </a:r>
                      <a:endParaRPr kumimoji="0" lang="ru-RU" sz="9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6,3</a:t>
                      </a:r>
                      <a:endParaRPr kumimoji="0" lang="ru-RU" sz="9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4,2</a:t>
                      </a:r>
                      <a:endParaRPr kumimoji="0" lang="ru-RU" sz="9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4,6</a:t>
                      </a:r>
                      <a:endParaRPr kumimoji="0" lang="ru-RU" sz="9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Ликвидация незаконных нестационарных торговых объектов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Баллы</a:t>
                      </a:r>
                      <a:endParaRPr kumimoji="0" lang="ru-RU" sz="9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1 200</a:t>
                      </a:r>
                      <a:endParaRPr kumimoji="0" lang="ru-RU" sz="9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1 200</a:t>
                      </a:r>
                      <a:endParaRPr kumimoji="0" lang="ru-RU" sz="9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1 200</a:t>
                      </a:r>
                      <a:endParaRPr kumimoji="0" lang="ru-RU" sz="9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1 200</a:t>
                      </a:r>
                      <a:endParaRPr kumimoji="0" lang="ru-RU" sz="9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1 200</a:t>
                      </a:r>
                      <a:endParaRPr kumimoji="0" lang="ru-RU" sz="9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обслуживаемых населенных пунктов от общего числа населенных пунктов муниципального образования, соответствующих критериям отбора получателей субсидии на частичную компенсацию транспортных расходов организаций и индивидуальных предпринимателей по доставке продовольственных и не продовольственных товаров в сельские населенные пункты муниципального 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образования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kumimoji="0" lang="ru-RU" sz="9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 </a:t>
                      </a:r>
                      <a:endParaRPr kumimoji="0" lang="ru-RU" sz="9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  <a:endParaRPr kumimoji="0" lang="ru-RU" sz="9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  <a:endParaRPr kumimoji="0" lang="ru-RU" sz="9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  <a:endParaRPr kumimoji="0" lang="ru-RU" sz="9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  <a:endParaRPr kumimoji="0" lang="ru-RU" sz="9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1105858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9595220"/>
              </p:ext>
            </p:extLst>
          </p:nvPr>
        </p:nvGraphicFramePr>
        <p:xfrm>
          <a:off x="539552" y="836712"/>
          <a:ext cx="8280919" cy="42484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7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19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99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«Предпринимательство»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IV «Развитие потребительского рынка и услуг»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7967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Прирост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посадочных мест на объектах общественного питания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Посадочные места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95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95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95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95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95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9208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Прирост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рабочих мест на объектах бытового обслуживания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Рабочие места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42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37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37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37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93610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обращений по вопросу защиты прав потребителей от общего количества поступивших обращений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2,5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2,5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2,5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2,5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2,5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56164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Другая 6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7A7BAE"/>
      </a:accent1>
      <a:accent2>
        <a:srgbClr val="529CA4"/>
      </a:accent2>
      <a:accent3>
        <a:srgbClr val="B363B5"/>
      </a:accent3>
      <a:accent4>
        <a:srgbClr val="D67F4A"/>
      </a:accent4>
      <a:accent5>
        <a:srgbClr val="A56E49"/>
      </a:accent5>
      <a:accent6>
        <a:srgbClr val="73A0BF"/>
      </a:accent6>
      <a:hlink>
        <a:srgbClr val="81BDC9"/>
      </a:hlink>
      <a:folHlink>
        <a:srgbClr val="C9B285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15769</TotalTime>
  <Words>15444</Words>
  <Application>Microsoft Office PowerPoint</Application>
  <PresentationFormat>Экран (4:3)</PresentationFormat>
  <Paragraphs>4826</Paragraphs>
  <Slides>134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134</vt:i4>
      </vt:variant>
    </vt:vector>
  </HeadingPairs>
  <TitlesOfParts>
    <vt:vector size="146" baseType="lpstr">
      <vt:lpstr>Arial</vt:lpstr>
      <vt:lpstr>Batang</vt:lpstr>
      <vt:lpstr>Calibri</vt:lpstr>
      <vt:lpstr>Georgia</vt:lpstr>
      <vt:lpstr>Lucida Sans Unicode</vt:lpstr>
      <vt:lpstr>Times New Roman</vt:lpstr>
      <vt:lpstr>Times New Roman Cyr</vt:lpstr>
      <vt:lpstr>Verdana</vt:lpstr>
      <vt:lpstr>Wingdings</vt:lpstr>
      <vt:lpstr>Wingdings 2</vt:lpstr>
      <vt:lpstr>Wingdings 3</vt:lpstr>
      <vt:lpstr>Открытая</vt:lpstr>
      <vt:lpstr>Бюджет для граждан на основе бюджета городского округа Домодедово  на 2020 год и плановый период 2021 и 2022 гг. </vt:lpstr>
      <vt:lpstr>Глоссарий</vt:lpstr>
      <vt:lpstr>Социально-экономические условия реализации бюджетной и налоговой политики Московской области</vt:lpstr>
      <vt:lpstr>Численность постоянного населения                                                                          (тыс. чел.)</vt:lpstr>
      <vt:lpstr>Среднемесячная заработная плата работников крупных и средних организаций      (руб.)</vt:lpstr>
      <vt:lpstr>Ввод  в эксплуатацию жилых домов, построенных за счет всех источников финансирования  (тыс. м2 общей площади)</vt:lpstr>
      <vt:lpstr>Уровень обеспеченности населения жильем на конец года            (кв. м на человека)</vt:lpstr>
      <vt:lpstr>Бюджетная политика городского округа Домодедово</vt:lpstr>
      <vt:lpstr>Муниципальный (местный) бюджет - форма образования и расходования денежных средств, предназначенных для финансового обеспечения задач и функций местного самоуправления</vt:lpstr>
      <vt:lpstr>Презентация PowerPoint</vt:lpstr>
      <vt:lpstr>Основные параметры бюджета на 2020 год и плановый период 2021 и 2022 гг. в сравнении с фактическим исполнением 2018 года и ожидаемым исполнением 2019 года                                                                                                                                            млн.руб.</vt:lpstr>
      <vt:lpstr>Муниципальный долг</vt:lpstr>
      <vt:lpstr>Объем и структура муниципального внутреннего долга городского округа Домодедово </vt:lpstr>
      <vt:lpstr>Динамика доходов 2018-2022 гг.                                                                                              млн.руб.</vt:lpstr>
      <vt:lpstr>Презентация PowerPoint</vt:lpstr>
      <vt:lpstr>Презентация PowerPoint</vt:lpstr>
      <vt:lpstr>Презентация PowerPoint</vt:lpstr>
      <vt:lpstr>Изменение структуры налоговых и неналоговых доходов городского округа Домодедово за 2018-2022 гг.                                                                                                (млн. руб.)</vt:lpstr>
      <vt:lpstr>Удельный вес налоговых и неналоговых доходов на душу населения (руб./чел.)</vt:lpstr>
      <vt:lpstr>Изменение структуры межбюджетных трансфертов в 2018-2022 гг. (млн. руб.)</vt:lpstr>
      <vt:lpstr>Информация о налоговых ставках и льготах по земельному налогу</vt:lpstr>
      <vt:lpstr>Информация о выпадающих доходах в связи с предоставлением льгот, установленных Решением Совета депутатов городского округа Домодедово от 25.09.2007 №1-4/53 (с учет. изм. и доп.) «Об установлении и введении в действие земельного налога»                                                                                                                     тыс.руб.</vt:lpstr>
      <vt:lpstr>Информация о налоговых ставках по налогу на имущество физических лиц</vt:lpstr>
      <vt:lpstr>Презентация PowerPoint</vt:lpstr>
      <vt:lpstr>Раздел бюджета «Общегосударственные вопросы»</vt:lpstr>
      <vt:lpstr>Раздел бюджета «Национальная безопасность и правоохранительная деятельность»</vt:lpstr>
      <vt:lpstr>Раздел бюджета «Национальная экономика»</vt:lpstr>
      <vt:lpstr>Раздел бюджета «Жилищно-коммунальное хозяйство»</vt:lpstr>
      <vt:lpstr>Раздел бюджета «Охрана окружающей среды»</vt:lpstr>
      <vt:lpstr>Раздел бюджета «Образование»</vt:lpstr>
      <vt:lpstr>Раздел бюджета «Культура и кинематография»</vt:lpstr>
      <vt:lpstr>Раздел бюджета «Социальная политика»</vt:lpstr>
      <vt:lpstr>Раздел бюджета «Физическая культура и спорт»</vt:lpstr>
      <vt:lpstr>Раздел бюджета «Средства массовой информации »</vt:lpstr>
      <vt:lpstr>Расходы бюджета городского округа в 2019-2021 годах  по программам</vt:lpstr>
      <vt:lpstr>Расходы бюджета городского округа в 2019-2021 годах  по программам</vt:lpstr>
      <vt:lpstr>Программные расходы                                                                                                                 млн.руб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Информация о расходах бюджета с учетом интересов целевых групп пользователей</vt:lpstr>
      <vt:lpstr>Информация о расходах бюджета с учетом интересов целевых групп пользователей</vt:lpstr>
      <vt:lpstr>Информация о расходах бюджета с учетом интересов целевых групп пользователей</vt:lpstr>
      <vt:lpstr>Информация о расходах бюджета с учетом интересов целевых групп пользователей</vt:lpstr>
      <vt:lpstr>Информация о расходах бюджета с учетом интересов целевых групп пользователей</vt:lpstr>
      <vt:lpstr>Информация о расходах бюджета с учетом интересов целевых групп пользователей</vt:lpstr>
      <vt:lpstr>Информация о расходах бюджета с учетом интересов целевых групп пользователей</vt:lpstr>
      <vt:lpstr>Cоциально-значимые объекты, строительство (реконструкция) которых осуществляется с участием средств бюджета городского округа Домодедово </vt:lpstr>
      <vt:lpstr>Финансовое управление администрации городского округа Домодедово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Открытый бюджет</dc:title>
  <dc:creator>Монахова И.В.</dc:creator>
  <cp:lastModifiedBy>Путилова Т.С.</cp:lastModifiedBy>
  <cp:revision>2269</cp:revision>
  <cp:lastPrinted>2019-12-23T11:52:48Z</cp:lastPrinted>
  <dcterms:created xsi:type="dcterms:W3CDTF">2015-09-30T07:48:07Z</dcterms:created>
  <dcterms:modified xsi:type="dcterms:W3CDTF">2024-12-26T14:58:24Z</dcterms:modified>
</cp:coreProperties>
</file>