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6"/>
  </p:notesMasterIdLst>
  <p:sldIdLst>
    <p:sldId id="256" r:id="rId2"/>
    <p:sldId id="337" r:id="rId3"/>
    <p:sldId id="355" r:id="rId4"/>
    <p:sldId id="349" r:id="rId5"/>
    <p:sldId id="350" r:id="rId6"/>
    <p:sldId id="352" r:id="rId7"/>
    <p:sldId id="353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326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3" r:id="rId52"/>
    <p:sldId id="504" r:id="rId53"/>
    <p:sldId id="505" r:id="rId54"/>
    <p:sldId id="506" r:id="rId55"/>
    <p:sldId id="507" r:id="rId56"/>
    <p:sldId id="508" r:id="rId57"/>
    <p:sldId id="509" r:id="rId58"/>
    <p:sldId id="510" r:id="rId59"/>
    <p:sldId id="511" r:id="rId60"/>
    <p:sldId id="512" r:id="rId61"/>
    <p:sldId id="513" r:id="rId62"/>
    <p:sldId id="514" r:id="rId63"/>
    <p:sldId id="515" r:id="rId64"/>
    <p:sldId id="516" r:id="rId65"/>
    <p:sldId id="371" r:id="rId66"/>
    <p:sldId id="434" r:id="rId67"/>
    <p:sldId id="435" r:id="rId68"/>
    <p:sldId id="436" r:id="rId69"/>
    <p:sldId id="451" r:id="rId70"/>
    <p:sldId id="452" r:id="rId71"/>
    <p:sldId id="453" r:id="rId72"/>
    <p:sldId id="454" r:id="rId73"/>
    <p:sldId id="455" r:id="rId74"/>
    <p:sldId id="447" r:id="rId75"/>
    <p:sldId id="448" r:id="rId76"/>
    <p:sldId id="449" r:id="rId77"/>
    <p:sldId id="450" r:id="rId78"/>
    <p:sldId id="441" r:id="rId79"/>
    <p:sldId id="442" r:id="rId80"/>
    <p:sldId id="443" r:id="rId81"/>
    <p:sldId id="444" r:id="rId82"/>
    <p:sldId id="445" r:id="rId83"/>
    <p:sldId id="446" r:id="rId84"/>
    <p:sldId id="486" r:id="rId85"/>
    <p:sldId id="487" r:id="rId86"/>
    <p:sldId id="488" r:id="rId87"/>
    <p:sldId id="489" r:id="rId88"/>
    <p:sldId id="490" r:id="rId89"/>
    <p:sldId id="491" r:id="rId90"/>
    <p:sldId id="460" r:id="rId91"/>
    <p:sldId id="461" r:id="rId92"/>
    <p:sldId id="462" r:id="rId93"/>
    <p:sldId id="463" r:id="rId94"/>
    <p:sldId id="465" r:id="rId95"/>
    <p:sldId id="466" r:id="rId96"/>
    <p:sldId id="467" r:id="rId97"/>
    <p:sldId id="468" r:id="rId98"/>
    <p:sldId id="469" r:id="rId99"/>
    <p:sldId id="470" r:id="rId100"/>
    <p:sldId id="456" r:id="rId101"/>
    <p:sldId id="457" r:id="rId102"/>
    <p:sldId id="458" r:id="rId103"/>
    <p:sldId id="459" r:id="rId104"/>
    <p:sldId id="517" r:id="rId105"/>
    <p:sldId id="518" r:id="rId106"/>
    <p:sldId id="519" r:id="rId107"/>
    <p:sldId id="439" r:id="rId108"/>
    <p:sldId id="440" r:id="rId109"/>
    <p:sldId id="471" r:id="rId110"/>
    <p:sldId id="473" r:id="rId111"/>
    <p:sldId id="474" r:id="rId112"/>
    <p:sldId id="475" r:id="rId113"/>
    <p:sldId id="476" r:id="rId114"/>
    <p:sldId id="477" r:id="rId115"/>
    <p:sldId id="478" r:id="rId116"/>
    <p:sldId id="472" r:id="rId117"/>
    <p:sldId id="479" r:id="rId118"/>
    <p:sldId id="480" r:id="rId119"/>
    <p:sldId id="481" r:id="rId120"/>
    <p:sldId id="482" r:id="rId121"/>
    <p:sldId id="483" r:id="rId122"/>
    <p:sldId id="484" r:id="rId123"/>
    <p:sldId id="485" r:id="rId124"/>
    <p:sldId id="520" r:id="rId125"/>
    <p:sldId id="521" r:id="rId126"/>
    <p:sldId id="424" r:id="rId127"/>
    <p:sldId id="425" r:id="rId128"/>
    <p:sldId id="426" r:id="rId129"/>
    <p:sldId id="427" r:id="rId130"/>
    <p:sldId id="428" r:id="rId131"/>
    <p:sldId id="429" r:id="rId132"/>
    <p:sldId id="430" r:id="rId133"/>
    <p:sldId id="431" r:id="rId134"/>
    <p:sldId id="339" r:id="rId1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AB-4533-9FFE-FE2272F1B8D7}"/>
                </c:ext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AB-4533-9FFE-FE2272F1B8D7}"/>
                </c:ext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AB-4533-9FFE-FE2272F1B8D7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AB-4533-9FFE-FE2272F1B8D7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AB-4533-9FFE-FE2272F1B8D7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AB-4533-9FFE-FE2272F1B8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172.13570000000001</c:v>
                </c:pt>
                <c:pt idx="1">
                  <c:v>179.2</c:v>
                </c:pt>
                <c:pt idx="2">
                  <c:v>184.4</c:v>
                </c:pt>
                <c:pt idx="3">
                  <c:v>189.9</c:v>
                </c:pt>
                <c:pt idx="4">
                  <c:v>195.6</c:v>
                </c:pt>
                <c:pt idx="5">
                  <c:v>200.9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AB-4533-9FFE-FE2272F1B8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30176"/>
        <c:axId val="303718808"/>
        <c:axId val="0"/>
      </c:bar3DChart>
      <c:catAx>
        <c:axId val="303730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18808"/>
        <c:crosses val="autoZero"/>
        <c:auto val="1"/>
        <c:lblAlgn val="ctr"/>
        <c:lblOffset val="100"/>
        <c:noMultiLvlLbl val="0"/>
      </c:catAx>
      <c:valAx>
        <c:axId val="303718808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3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F4-4892-926E-04BD929FE186}"/>
                </c:ext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F4-4892-926E-04BD929FE186}"/>
                </c:ext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F4-4892-926E-04BD929FE186}"/>
                </c:ext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F4-4892-926E-04BD929FE186}"/>
                </c:ext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F4-4892-926E-04BD929FE186}"/>
                </c:ext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F4-4892-926E-04BD929FE186}"/>
                </c:ext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F4-4892-926E-04BD929FE186}"/>
                </c:ext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F4-4892-926E-04BD929FE186}"/>
                </c:ext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F4-4892-926E-04BD929FE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1591.5</c:v>
                </c:pt>
                <c:pt idx="1">
                  <c:v>112.7</c:v>
                </c:pt>
                <c:pt idx="2">
                  <c:v>540</c:v>
                </c:pt>
                <c:pt idx="3">
                  <c:v>80</c:v>
                </c:pt>
                <c:pt idx="4">
                  <c:v>44</c:v>
                </c:pt>
                <c:pt idx="5">
                  <c:v>160</c:v>
                </c:pt>
                <c:pt idx="6">
                  <c:v>1570</c:v>
                </c:pt>
                <c:pt idx="7">
                  <c:v>137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CF4-4892-926E-04BD929FE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29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445121750941411"/>
                  <c:y val="-1.0754225140296064E-2"/>
                </c:manualLayout>
              </c:layout>
              <c:tx>
                <c:rich>
                  <a:bodyPr/>
                  <a:lstStyle/>
                  <a:p>
                    <a:fld id="{1BFC4F4E-AAEF-43F8-BEFC-00C13AEDA2E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31358FCC-F83E-4DFD-92D6-DAA88DCF111D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1BE-4E4F-A098-C487D2415477}"/>
                </c:ext>
              </c:extLst>
            </c:dLbl>
            <c:dLbl>
              <c:idx val="1"/>
              <c:layout>
                <c:manualLayout>
                  <c:x val="-0.23924161422639897"/>
                  <c:y val="-0.1161456315151975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BE-4E4F-A098-C487D2415477}"/>
                </c:ext>
              </c:extLst>
            </c:dLbl>
            <c:dLbl>
              <c:idx val="2"/>
              <c:layout>
                <c:manualLayout>
                  <c:x val="0.17329681030501978"/>
                  <c:y val="-0.29681661387217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BE-4E4F-A098-C487D2415477}"/>
                </c:ext>
              </c:extLst>
            </c:dLbl>
            <c:dLbl>
              <c:idx val="3"/>
              <c:layout>
                <c:manualLayout>
                  <c:x val="0.22697281349683995"/>
                  <c:y val="-0.20217943263756602"/>
                </c:manualLayout>
              </c:layout>
              <c:tx>
                <c:rich>
                  <a:bodyPr/>
                  <a:lstStyle/>
                  <a:p>
                    <a:fld id="{D0626A42-C602-4F4D-80C1-E3C2E09974F3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161BFBD0-09B8-4E19-B49A-2E58F6499552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BE-4E4F-A098-C487D2415477}"/>
                </c:ext>
              </c:extLst>
            </c:dLbl>
            <c:dLbl>
              <c:idx val="4"/>
              <c:layout>
                <c:manualLayout>
                  <c:x val="0.21623761285847601"/>
                  <c:y val="-8.3882956094309388E-2"/>
                </c:manualLayout>
              </c:layout>
              <c:tx>
                <c:rich>
                  <a:bodyPr/>
                  <a:lstStyle/>
                  <a:p>
                    <a:fld id="{C29F8CAD-0BF1-4075-AA43-C6923A996860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DEB519F-9628-44CB-B60A-8010270F1BE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BE-4E4F-A098-C487D2415477}"/>
                </c:ext>
              </c:extLst>
            </c:dLbl>
            <c:dLbl>
              <c:idx val="5"/>
              <c:layout>
                <c:manualLayout>
                  <c:x val="0.24077521431759386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BE-4E4F-A098-C487D2415477}"/>
                </c:ext>
              </c:extLst>
            </c:dLbl>
            <c:dLbl>
              <c:idx val="6"/>
              <c:layout>
                <c:manualLayout>
                  <c:x val="0.24537601459117844"/>
                  <c:y val="8.6033801122368511E-2"/>
                </c:manualLayout>
              </c:layout>
              <c:tx>
                <c:rich>
                  <a:bodyPr/>
                  <a:lstStyle/>
                  <a:p>
                    <a:fld id="{E74BFC68-FBFC-4948-9587-CBB1A00A81FB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32CE8B2-592D-44D5-ADAE-B8C208EC2105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1BE-4E4F-A098-C487D2415477}"/>
                </c:ext>
              </c:extLst>
            </c:dLbl>
            <c:dLbl>
              <c:idx val="7"/>
              <c:layout>
                <c:manualLayout>
                  <c:x val="0.26684641586790642"/>
                  <c:y val="0.154860842020263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BE-4E4F-A098-C487D2415477}"/>
                </c:ext>
              </c:extLst>
            </c:dLbl>
            <c:dLbl>
              <c:idx val="8"/>
              <c:layout>
                <c:manualLayout>
                  <c:x val="0.19783441176413763"/>
                  <c:y val="0.2000680479946671"/>
                </c:manualLayout>
              </c:layout>
              <c:tx>
                <c:rich>
                  <a:bodyPr/>
                  <a:lstStyle/>
                  <a:p>
                    <a:fld id="{4479DD91-BDEC-441D-842F-C2FC76B7CDD8}" type="CATEGORYNAME">
                      <a:rPr lang="ru-RU" dirty="0"/>
                      <a:pPr/>
                      <a:t>[ИМЯ КАТЕГОРИИ]</a:t>
                    </a:fld>
                    <a:endParaRPr lang="ru-RU" baseline="0" dirty="0"/>
                  </a:p>
                  <a:p>
                    <a:fld id="{B30E0DA1-6875-4688-B8B1-8F3F7405BAD7}" type="VALUE">
                      <a:rPr lang="ru-RU" dirty="0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1BE-4E4F-A098-C487D2415477}"/>
                </c:ext>
              </c:extLst>
            </c:dLbl>
            <c:dLbl>
              <c:idx val="9"/>
              <c:layout>
                <c:manualLayout>
                  <c:x val="-0.18709921112577357"/>
                  <c:y val="0.12044732157131577"/>
                </c:manualLayout>
              </c:layout>
              <c:tx>
                <c:rich>
                  <a:bodyPr/>
                  <a:lstStyle/>
                  <a:p>
                    <a:fld id="{E4EBAE8B-B420-448E-AC9C-77EC97B3F4B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CFEA45D-5AB7-4301-B9E5-9ADBB0F1173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1BE-4E4F-A098-C487D2415477}"/>
                </c:ext>
              </c:extLst>
            </c:dLbl>
            <c:dLbl>
              <c:idx val="10"/>
              <c:layout>
                <c:manualLayout>
                  <c:x val="1.3802400820753787E-2"/>
                  <c:y val="0.210782812749802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1BE-4E4F-A098-C487D2415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Сервитут</c:v>
                </c:pt>
                <c:pt idx="5">
                  <c:v>Найм, реклама</c:v>
                </c:pt>
                <c:pt idx="6">
                  <c:v>Плата за негативное воздействие</c:v>
                </c:pt>
                <c:pt idx="7">
                  <c:v>Продажа имущества</c:v>
                </c:pt>
                <c:pt idx="8">
                  <c:v>Продажа земли (с дорезками)</c:v>
                </c:pt>
                <c:pt idx="9">
                  <c:v>Штрафы</c:v>
                </c:pt>
                <c:pt idx="10">
                  <c:v>Прочие платежи (вырубка и проч.)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1.4790000000000001</c:v>
                </c:pt>
                <c:pt idx="1">
                  <c:v>482.5</c:v>
                </c:pt>
                <c:pt idx="2">
                  <c:v>65</c:v>
                </c:pt>
                <c:pt idx="3">
                  <c:v>0.5</c:v>
                </c:pt>
                <c:pt idx="4">
                  <c:v>3</c:v>
                </c:pt>
                <c:pt idx="5">
                  <c:v>40.700000000000003</c:v>
                </c:pt>
                <c:pt idx="6">
                  <c:v>3</c:v>
                </c:pt>
                <c:pt idx="7">
                  <c:v>80</c:v>
                </c:pt>
                <c:pt idx="8">
                  <c:v>50</c:v>
                </c:pt>
                <c:pt idx="9">
                  <c:v>3</c:v>
                </c:pt>
                <c:pt idx="1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1BE-4E4F-A098-C487D2415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2F-45F7-8B47-F5AE4FFAB52E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2F-45F7-8B47-F5AE4FFAB52E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2F-45F7-8B47-F5AE4FFAB52E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1528.7</c:v>
                </c:pt>
                <c:pt idx="1">
                  <c:v>1440.2</c:v>
                </c:pt>
                <c:pt idx="2">
                  <c:v>1591.5</c:v>
                </c:pt>
                <c:pt idx="3">
                  <c:v>1749.5</c:v>
                </c:pt>
                <c:pt idx="4">
                  <c:v>1923.3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2F-45F7-8B47-F5AE4FFAB5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2F-45F7-8B47-F5AE4FFAB52E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2F-45F7-8B47-F5AE4FFAB52E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2F-45F7-8B47-F5AE4FFAB52E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555.6</c:v>
                </c:pt>
                <c:pt idx="1">
                  <c:v>545.20000000000005</c:v>
                </c:pt>
                <c:pt idx="2">
                  <c:v>593.1</c:v>
                </c:pt>
                <c:pt idx="3">
                  <c:v>475.5</c:v>
                </c:pt>
                <c:pt idx="4">
                  <c:v>453.5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22F-45F7-8B47-F5AE4FFAB5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22F-45F7-8B47-F5AE4FFAB52E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22F-45F7-8B47-F5AE4FFAB52E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22F-45F7-8B47-F5AE4FFAB52E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22F-45F7-8B47-F5AE4FFAB52E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1421.2</c:v>
                </c:pt>
                <c:pt idx="1">
                  <c:v>1775.8</c:v>
                </c:pt>
                <c:pt idx="2">
                  <c:v>1867</c:v>
                </c:pt>
                <c:pt idx="3">
                  <c:v>2033.5</c:v>
                </c:pt>
                <c:pt idx="4">
                  <c:v>1950.5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22F-45F7-8B47-F5AE4FFAB52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22F-45F7-8B47-F5AE4FFAB52E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22F-45F7-8B47-F5AE4FFAB52E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22F-45F7-8B47-F5AE4FFAB52E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22F-45F7-8B47-F5AE4FFAB52E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465.4</c:v>
                </c:pt>
                <c:pt idx="1">
                  <c:v>546.6</c:v>
                </c:pt>
                <c:pt idx="2">
                  <c:v>664</c:v>
                </c:pt>
                <c:pt idx="3">
                  <c:v>898</c:v>
                </c:pt>
                <c:pt idx="4">
                  <c:v>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522F-45F7-8B47-F5AE4FFAB52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22F-45F7-8B47-F5AE4FFAB52E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22F-45F7-8B47-F5AE4FFAB52E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22F-45F7-8B47-F5AE4FFAB52E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22F-45F7-8B47-F5AE4FFAB52E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185.6</c:v>
                </c:pt>
                <c:pt idx="1">
                  <c:v>175.3</c:v>
                </c:pt>
                <c:pt idx="2">
                  <c:v>130.1</c:v>
                </c:pt>
                <c:pt idx="3">
                  <c:v>70.099999999999994</c:v>
                </c:pt>
                <c:pt idx="4">
                  <c:v>70.099999999999994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22F-45F7-8B47-F5AE4FFAB52E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22F-45F7-8B47-F5AE4FFAB52E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22F-45F7-8B47-F5AE4FFAB52E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22F-45F7-8B47-F5AE4FFAB52E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96.6</c:v>
                </c:pt>
                <c:pt idx="1">
                  <c:v>110.6</c:v>
                </c:pt>
                <c:pt idx="2">
                  <c:v>112.7</c:v>
                </c:pt>
                <c:pt idx="3">
                  <c:v>111</c:v>
                </c:pt>
                <c:pt idx="4">
                  <c:v>107.5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522F-45F7-8B47-F5AE4FFAB52E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22F-45F7-8B47-F5AE4FFAB52E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22F-45F7-8B47-F5AE4FFAB52E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22F-45F7-8B47-F5AE4FFAB52E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22F-45F7-8B47-F5AE4FFAB52E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22F-45F7-8B47-F5AE4FFAB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126.00000000000063</c:v>
                </c:pt>
                <c:pt idx="1">
                  <c:v>219.6</c:v>
                </c:pt>
                <c:pt idx="2">
                  <c:v>40.5</c:v>
                </c:pt>
                <c:pt idx="3">
                  <c:v>40.200000000000003</c:v>
                </c:pt>
                <c:pt idx="4">
                  <c:v>40.200000000000003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522F-45F7-8B47-F5AE4FFAB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0071832"/>
        <c:axId val="503990560"/>
        <c:axId val="0"/>
      </c:bar3DChart>
      <c:catAx>
        <c:axId val="510071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3990560"/>
        <c:crosses val="autoZero"/>
        <c:auto val="1"/>
        <c:lblAlgn val="ctr"/>
        <c:lblOffset val="100"/>
        <c:noMultiLvlLbl val="0"/>
      </c:catAx>
      <c:valAx>
        <c:axId val="50399056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0071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1851851851852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62-4F6F-B0D2-EE67396F86FF}"/>
                </c:ext>
              </c:extLst>
            </c:dLbl>
            <c:dLbl>
              <c:idx val="3"/>
              <c:layout>
                <c:manualLayout>
                  <c:x val="-1.2345679012345678E-2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62-4F6F-B0D2-EE67396F86FF}"/>
                </c:ext>
              </c:extLst>
            </c:dLbl>
            <c:dLbl>
              <c:idx val="4"/>
              <c:layout>
                <c:manualLayout>
                  <c:x val="-3.5493827160493825E-2"/>
                  <c:y val="-1.263336657135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62-4F6F-B0D2-EE67396F86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г.о.Лосино-Петрвоский</c:v>
                </c:pt>
                <c:pt idx="3">
                  <c:v>г.о.Реутов</c:v>
                </c:pt>
                <c:pt idx="4">
                  <c:v>г.о.Протвино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20833.8</c:v>
                </c:pt>
                <c:pt idx="1">
                  <c:v>28529.9</c:v>
                </c:pt>
                <c:pt idx="2">
                  <c:v>33029.9</c:v>
                </c:pt>
                <c:pt idx="3">
                  <c:v>15545</c:v>
                </c:pt>
                <c:pt idx="4">
                  <c:v>19389.099999999999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2-4F6F-B0D2-EE67396F86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691358024691329E-2"/>
                  <c:y val="-5.05334662854246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62-4F6F-B0D2-EE67396F86FF}"/>
                </c:ext>
              </c:extLst>
            </c:dLbl>
            <c:dLbl>
              <c:idx val="2"/>
              <c:layout>
                <c:manualLayout>
                  <c:x val="4.629629629629629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62-4F6F-B0D2-EE67396F86FF}"/>
                </c:ext>
              </c:extLst>
            </c:dLbl>
            <c:dLbl>
              <c:idx val="3"/>
              <c:layout>
                <c:manualLayout>
                  <c:x val="2.3148148148148147E-2"/>
                  <c:y val="5.05334662854232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62-4F6F-B0D2-EE67396F86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г.о.Лосино-Петрвоский</c:v>
                </c:pt>
                <c:pt idx="3">
                  <c:v>г.о.Реутов</c:v>
                </c:pt>
                <c:pt idx="4">
                  <c:v>г.о.Протвино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17910.560000000001</c:v>
                </c:pt>
                <c:pt idx="1">
                  <c:v>28456.1</c:v>
                </c:pt>
                <c:pt idx="2">
                  <c:v>32964.199999999997</c:v>
                </c:pt>
                <c:pt idx="3">
                  <c:v>14719.3</c:v>
                </c:pt>
                <c:pt idx="4">
                  <c:v>18714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62-4F6F-B0D2-EE67396F8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2044296"/>
        <c:axId val="507091016"/>
      </c:barChart>
      <c:catAx>
        <c:axId val="45204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7091016"/>
        <c:crosses val="autoZero"/>
        <c:auto val="1"/>
        <c:lblAlgn val="ctr"/>
        <c:lblOffset val="100"/>
        <c:noMultiLvlLbl val="0"/>
      </c:catAx>
      <c:valAx>
        <c:axId val="507091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204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0A-4A44-8D43-A82D437DF51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0A-4A44-8D43-A82D437DF51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0A-4A44-8D43-A82D437DF511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0A-4A44-8D43-A82D437DF5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585.1</c:v>
                </c:pt>
                <c:pt idx="1">
                  <c:v>4041.6</c:v>
                </c:pt>
                <c:pt idx="2">
                  <c:v>711.1</c:v>
                </c:pt>
                <c:pt idx="3">
                  <c:v>599.9</c:v>
                </c:pt>
                <c:pt idx="4">
                  <c:v>1143.2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0A-4A44-8D43-A82D437DF5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0A-4A44-8D43-A82D437DF51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0A-4A44-8D43-A82D437DF51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0A-4A44-8D43-A82D437DF51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0A-4A44-8D43-A82D437DF5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2547.1</c:v>
                </c:pt>
                <c:pt idx="1">
                  <c:v>2829.3</c:v>
                </c:pt>
                <c:pt idx="2">
                  <c:v>3020.6</c:v>
                </c:pt>
                <c:pt idx="3">
                  <c:v>2990.5</c:v>
                </c:pt>
                <c:pt idx="4">
                  <c:v>2964.3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0A-4A44-8D43-A82D437DF51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0A-4A44-8D43-A82D437DF511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0A-4A44-8D43-A82D437DF51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0A-4A44-8D43-A82D437DF51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60A-4A44-8D43-A82D437DF5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16.2</c:v>
                </c:pt>
                <c:pt idx="1">
                  <c:v>351.3</c:v>
                </c:pt>
                <c:pt idx="2">
                  <c:v>0</c:v>
                </c:pt>
                <c:pt idx="3">
                  <c:v>0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60A-4A44-8D43-A82D437DF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1972976"/>
        <c:axId val="551967096"/>
        <c:axId val="0"/>
      </c:bar3DChart>
      <c:catAx>
        <c:axId val="551972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7096"/>
        <c:crosses val="autoZero"/>
        <c:auto val="1"/>
        <c:lblAlgn val="ctr"/>
        <c:lblOffset val="100"/>
        <c:noMultiLvlLbl val="0"/>
      </c:catAx>
      <c:valAx>
        <c:axId val="55196709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7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510-4819-A747-2F7FB65FBB14}"/>
                </c:ext>
              </c:extLst>
            </c:dLbl>
            <c:dLbl>
              <c:idx val="1"/>
              <c:layout>
                <c:manualLayout>
                  <c:x val="-0.26838001595910144"/>
                  <c:y val="1.93576052525328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10-4819-A747-2F7FB65FBB14}"/>
                </c:ext>
              </c:extLst>
            </c:dLbl>
            <c:dLbl>
              <c:idx val="2"/>
              <c:layout>
                <c:manualLayout>
                  <c:x val="-0.25917841541193221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10-4819-A747-2F7FB65FBB14}"/>
                </c:ext>
              </c:extLst>
            </c:dLbl>
            <c:dLbl>
              <c:idx val="3"/>
              <c:layout>
                <c:manualLayout>
                  <c:x val="-0.23924161422639897"/>
                  <c:y val="-0.165615067160559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10-4819-A747-2F7FB65FBB14}"/>
                </c:ext>
              </c:extLst>
            </c:dLbl>
            <c:dLbl>
              <c:idx val="4"/>
              <c:layout>
                <c:manualLayout>
                  <c:x val="-0.17636401048740952"/>
                  <c:y val="-0.2581014033671055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10-4819-A747-2F7FB65FBB14}"/>
                </c:ext>
              </c:extLst>
            </c:dLbl>
            <c:dLbl>
              <c:idx val="5"/>
              <c:layout>
                <c:manualLayout>
                  <c:x val="0.28064881668866032"/>
                  <c:y val="-4.94694356453618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10-4819-A747-2F7FB65FBB14}"/>
                </c:ext>
              </c:extLst>
            </c:dLbl>
            <c:dLbl>
              <c:idx val="6"/>
              <c:layout>
                <c:manualLayout>
                  <c:x val="0.27179064595718866"/>
                  <c:y val="-0.1613133771044409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10-4819-A747-2F7FB65FBB14}"/>
                </c:ext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10-4819-A747-2F7FB65FBB14}"/>
                </c:ext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10-4819-A747-2F7FB65FBB14}"/>
                </c:ext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10-4819-A747-2F7FB65FBB14}"/>
                </c:ext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10-4819-A747-2F7FB65FBB14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1477.6</c:v>
                </c:pt>
                <c:pt idx="1">
                  <c:v>83.6</c:v>
                </c:pt>
                <c:pt idx="2">
                  <c:v>616.9</c:v>
                </c:pt>
                <c:pt idx="3">
                  <c:v>853.6</c:v>
                </c:pt>
                <c:pt idx="4">
                  <c:v>105.374</c:v>
                </c:pt>
                <c:pt idx="5">
                  <c:v>4575.6000000000004</c:v>
                </c:pt>
                <c:pt idx="6">
                  <c:v>793.5</c:v>
                </c:pt>
                <c:pt idx="7">
                  <c:v>271.89999999999998</c:v>
                </c:pt>
                <c:pt idx="8">
                  <c:v>214</c:v>
                </c:pt>
                <c:pt idx="9">
                  <c:v>67.400000000000006</c:v>
                </c:pt>
                <c:pt idx="10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510-4819-A747-2F7FB65FB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738-488D-8E95-94AA69552327}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738-488D-8E95-94AA69552327}"/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738-488D-8E95-94AA69552327}"/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738-488D-8E95-94AA69552327}"/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738-488D-8E95-94AA69552327}"/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38-488D-8E95-94AA69552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4.2</c:v>
                </c:pt>
                <c:pt idx="1">
                  <c:v>12</c:v>
                </c:pt>
                <c:pt idx="2">
                  <c:v>418.6</c:v>
                </c:pt>
                <c:pt idx="3">
                  <c:v>40.4</c:v>
                </c:pt>
                <c:pt idx="4">
                  <c:v>7</c:v>
                </c:pt>
                <c:pt idx="5">
                  <c:v>995.3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38-488D-8E95-94AA69552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849191875189203"/>
                  <c:y val="9.56893096204675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60C-460F-AF4B-FF997EC9AD4F}"/>
                </c:ext>
              </c:extLst>
            </c:dLbl>
            <c:dLbl>
              <c:idx val="1"/>
              <c:layout>
                <c:manualLayout>
                  <c:x val="-0.21684436306179256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60C-460F-AF4B-FF997EC9AD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28.3</c:v>
                </c:pt>
                <c:pt idx="1">
                  <c:v>55.3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0C-460F-AF4B-FF997EC9A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94257585939452"/>
                  <c:y val="-0.196412337129408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BBA-497C-8CC1-A0216EA2A963}"/>
                </c:ext>
              </c:extLst>
            </c:dLbl>
            <c:dLbl>
              <c:idx val="1"/>
              <c:layout>
                <c:manualLayout>
                  <c:x val="0.3312729095399578"/>
                  <c:y val="-6.19190216209522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BBA-497C-8CC1-A0216EA2A963}"/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BBA-497C-8CC1-A0216EA2A963}"/>
                </c:ext>
              </c:extLst>
            </c:dLbl>
            <c:dLbl>
              <c:idx val="3"/>
              <c:layout>
                <c:manualLayout>
                  <c:x val="-5.958127089221503E-2"/>
                  <c:y val="-0.21258864089860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BBA-497C-8CC1-A0216EA2A963}"/>
                </c:ext>
              </c:extLst>
            </c:dLbl>
            <c:dLbl>
              <c:idx val="4"/>
              <c:layout>
                <c:manualLayout>
                  <c:x val="-0.34199757207902132"/>
                  <c:y val="-0.156861521439745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BBA-497C-8CC1-A0216EA2A9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2.1</c:v>
                </c:pt>
                <c:pt idx="1">
                  <c:v>95.4</c:v>
                </c:pt>
                <c:pt idx="2">
                  <c:v>474.3</c:v>
                </c:pt>
                <c:pt idx="3">
                  <c:v>16.100000000000001</c:v>
                </c:pt>
                <c:pt idx="4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BA-497C-8CC1-A0216EA2A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212714303673861"/>
                  <c:y val="-0.192197305712470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D2F-41EA-ABA7-8A13A170E0F5}"/>
                </c:ext>
              </c:extLst>
            </c:dLbl>
            <c:dLbl>
              <c:idx val="1"/>
              <c:layout>
                <c:manualLayout>
                  <c:x val="0.24134745262222318"/>
                  <c:y val="9.6616401596403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2F-41EA-ABA7-8A13A170E0F5}"/>
                </c:ext>
              </c:extLst>
            </c:dLbl>
            <c:dLbl>
              <c:idx val="2"/>
              <c:layout>
                <c:manualLayout>
                  <c:x val="-0.19029318379829141"/>
                  <c:y val="-0.488407270986984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D2F-41EA-ABA7-8A13A170E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61.8</c:v>
                </c:pt>
                <c:pt idx="1">
                  <c:v>192.8</c:v>
                </c:pt>
                <c:pt idx="2">
                  <c:v>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2F-41EA-ABA7-8A13A170E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8122157244964E-2"/>
                  <c:y val="-0.33953024793403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82-4E8D-BD34-06EE798688D3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82-4E8D-BD34-06EE798688D3}"/>
                </c:ext>
              </c:extLst>
            </c:dLbl>
            <c:dLbl>
              <c:idx val="2"/>
              <c:layout>
                <c:manualLayout>
                  <c:x val="1.2345679012345739E-2"/>
                  <c:y val="-0.3928448802707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82-4E8D-BD34-06EE798688D3}"/>
                </c:ext>
              </c:extLst>
            </c:dLbl>
            <c:dLbl>
              <c:idx val="3"/>
              <c:layout>
                <c:manualLayout>
                  <c:x val="1.0640025990903183E-2"/>
                  <c:y val="-0.37320242635709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2-4E8D-BD34-06EE798688D3}"/>
                </c:ext>
              </c:extLst>
            </c:dLbl>
            <c:dLbl>
              <c:idx val="4"/>
              <c:layout>
                <c:manualLayout>
                  <c:x val="1.1371020142949967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82-4E8D-BD34-06EE798688D3}"/>
                </c:ext>
              </c:extLst>
            </c:dLbl>
            <c:dLbl>
              <c:idx val="5"/>
              <c:layout>
                <c:manualLayout>
                  <c:x val="9.2592592592593784E-3"/>
                  <c:y val="-0.43212912525558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2-4E8D-BD34-06EE798688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58909.1</c:v>
                </c:pt>
                <c:pt idx="1">
                  <c:v>65288.4</c:v>
                </c:pt>
                <c:pt idx="2">
                  <c:v>68934.100000000006</c:v>
                </c:pt>
                <c:pt idx="3">
                  <c:v>73252.800000000003</c:v>
                </c:pt>
                <c:pt idx="4">
                  <c:v>78263.899999999994</c:v>
                </c:pt>
                <c:pt idx="5">
                  <c:v>84036.6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82-4E8D-BD34-06EE79868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19592"/>
        <c:axId val="303721160"/>
        <c:axId val="0"/>
      </c:bar3DChart>
      <c:catAx>
        <c:axId val="303719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1160"/>
        <c:crosses val="autoZero"/>
        <c:auto val="1"/>
        <c:lblAlgn val="ctr"/>
        <c:lblOffset val="100"/>
        <c:noMultiLvlLbl val="0"/>
      </c:catAx>
      <c:valAx>
        <c:axId val="30372116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19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97A-43D3-8C97-7AB6AD7A65C1}"/>
              </c:ext>
            </c:extLst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97A-43D3-8C97-7AB6AD7A65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7A-43D3-8C97-7AB6AD7A6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594501087182"/>
                  <c:y val="1.92402864328205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A3-451D-A9E3-864C37985BFD}"/>
                </c:ext>
              </c:extLst>
            </c:dLbl>
            <c:dLbl>
              <c:idx val="1"/>
              <c:layout>
                <c:manualLayout>
                  <c:x val="-0.25106604691278966"/>
                  <c:y val="-7.8564502934017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A3-451D-A9E3-864C37985BFD}"/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A3-451D-A9E3-864C37985BFD}"/>
                </c:ext>
              </c:extLst>
            </c:dLbl>
            <c:dLbl>
              <c:idx val="3"/>
              <c:layout>
                <c:manualLayout>
                  <c:x val="-3.7530476316058159E-2"/>
                  <c:y val="-0.25732570118471687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0A3-451D-A9E3-864C37985BFD}"/>
                </c:ext>
              </c:extLst>
            </c:dLbl>
            <c:dLbl>
              <c:idx val="4"/>
              <c:layout>
                <c:manualLayout>
                  <c:x val="0.16474670073696332"/>
                  <c:y val="-0.277269483271152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0A3-451D-A9E3-864C37985BFD}"/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A3-451D-A9E3-864C37985B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1525.9</c:v>
                </c:pt>
                <c:pt idx="1">
                  <c:v>2570.9</c:v>
                </c:pt>
                <c:pt idx="2">
                  <c:v>342.1</c:v>
                </c:pt>
                <c:pt idx="3">
                  <c:v>0</c:v>
                </c:pt>
                <c:pt idx="4">
                  <c:v>38.6</c:v>
                </c:pt>
                <c:pt idx="5">
                  <c:v>98.2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A3-451D-A9E3-864C37985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B47-485B-9320-8B9176547609}"/>
                </c:ext>
              </c:extLst>
            </c:dLbl>
            <c:dLbl>
              <c:idx val="1"/>
              <c:layout>
                <c:manualLayout>
                  <c:x val="0.29162511185487872"/>
                  <c:y val="-3.8965308764142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B47-485B-9320-8B9176547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766.7</c:v>
                </c:pt>
                <c:pt idx="1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47-485B-9320-8B9176547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7819611634743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1A2-4847-A81A-8989E8317140}"/>
                </c:ext>
              </c:extLst>
            </c:dLbl>
            <c:dLbl>
              <c:idx val="1"/>
              <c:layout>
                <c:manualLayout>
                  <c:x val="0.24744353600916971"/>
                  <c:y val="2.860042577851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A2-4847-A81A-8989E8317140}"/>
                </c:ext>
              </c:extLst>
            </c:dLbl>
            <c:dLbl>
              <c:idx val="2"/>
              <c:layout>
                <c:manualLayout>
                  <c:x val="-0.24217867628693751"/>
                  <c:y val="-0.307454577119058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1A2-4847-A81A-8989E8317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112.2</c:v>
                </c:pt>
                <c:pt idx="2">
                  <c:v>142.69999999999999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A2-4847-A81A-8989E8317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168-4CEE-A918-1CA70FC50B73}"/>
              </c:ext>
            </c:extLst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214,0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68-4CEE-A918-1CA70FC50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68-4CEE-A918-1CA70FC50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210-4B67-BDDA-59718549C28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9210-4B67-BDDA-59718549C28D}"/>
              </c:ext>
            </c:extLst>
          </c:dPt>
          <c:dLbls>
            <c:dLbl>
              <c:idx val="0"/>
              <c:layout>
                <c:manualLayout>
                  <c:x val="0.24094747947558812"/>
                  <c:y val="-8.012650224739398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210-4B67-BDDA-59718549C28D}"/>
                </c:ext>
              </c:extLst>
            </c:dLbl>
            <c:dLbl>
              <c:idx val="1"/>
              <c:layout>
                <c:manualLayout>
                  <c:x val="-0.29838732132204521"/>
                  <c:y val="-0.18555611046764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8341127091918"/>
                      <c:h val="0.396415326908159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210-4B67-BDDA-59718549C2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15.7</c:v>
                </c:pt>
                <c:pt idx="1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10-4B67-BDDA-59718549C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7716.1764000000003</c:v>
                </c:pt>
                <c:pt idx="1">
                  <c:v>9323.1</c:v>
                </c:pt>
                <c:pt idx="2">
                  <c:v>9136.2000000000007</c:v>
                </c:pt>
                <c:pt idx="3">
                  <c:v>8458.9</c:v>
                </c:pt>
                <c:pt idx="4">
                  <c:v>8964.9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5-4FF8-BC64-E9526A2EE00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30.9757</c:v>
                </c:pt>
                <c:pt idx="1">
                  <c:v>41.9</c:v>
                </c:pt>
                <c:pt idx="2">
                  <c:v>29.4255</c:v>
                </c:pt>
                <c:pt idx="3">
                  <c:v>30.185500000000001</c:v>
                </c:pt>
                <c:pt idx="4">
                  <c:v>30.185500000000001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75-4FF8-BC64-E9526A2EE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1966704"/>
        <c:axId val="551965920"/>
        <c:axId val="0"/>
      </c:bar3DChart>
      <c:catAx>
        <c:axId val="55196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5920"/>
        <c:crosses val="autoZero"/>
        <c:auto val="1"/>
        <c:lblAlgn val="ctr"/>
        <c:lblOffset val="100"/>
        <c:noMultiLvlLbl val="0"/>
      </c:catAx>
      <c:valAx>
        <c:axId val="55196592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670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ED-4C79-8516-7A093869756E}"/>
                </c:ext>
              </c:extLst>
            </c:dLbl>
            <c:dLbl>
              <c:idx val="1"/>
              <c:layout>
                <c:manualLayout>
                  <c:x val="1.4051332033788173E-2"/>
                  <c:y val="-0.26376712840275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ED-4C79-8516-7A093869756E}"/>
                </c:ext>
              </c:extLst>
            </c:dLbl>
            <c:dLbl>
              <c:idx val="2"/>
              <c:layout>
                <c:manualLayout>
                  <c:x val="1.0721247563352826E-2"/>
                  <c:y val="-0.23851282887483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ED-4C79-8516-7A093869756E}"/>
                </c:ext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ED-4C79-8516-7A093869756E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ED-4C79-8516-7A093869756E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ED-4C79-8516-7A0938697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 год прогноз</c:v>
                </c:pt>
                <c:pt idx="5">
                  <c:v>2022 год 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591.49</c:v>
                </c:pt>
                <c:pt idx="1">
                  <c:v>268.94</c:v>
                </c:pt>
                <c:pt idx="2">
                  <c:v>233.5</c:v>
                </c:pt>
                <c:pt idx="3">
                  <c:v>350.8</c:v>
                </c:pt>
                <c:pt idx="4">
                  <c:v>325.2</c:v>
                </c:pt>
                <c:pt idx="5">
                  <c:v>316.7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ED-4C79-8516-7A0938697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24688"/>
        <c:axId val="303725864"/>
        <c:axId val="0"/>
      </c:bar3DChart>
      <c:catAx>
        <c:axId val="30372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5864"/>
        <c:crosses val="autoZero"/>
        <c:auto val="1"/>
        <c:lblAlgn val="ctr"/>
        <c:lblOffset val="100"/>
        <c:noMultiLvlLbl val="0"/>
      </c:catAx>
      <c:valAx>
        <c:axId val="30372586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F6-411A-832D-006F0BD117D8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F6-411A-832D-006F0BD117D8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F6-411A-832D-006F0BD117D8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F6-411A-832D-006F0BD117D8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F6-411A-832D-006F0BD117D8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F6-411A-832D-006F0BD117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41.23</c:v>
                </c:pt>
                <c:pt idx="1">
                  <c:v>42.71</c:v>
                </c:pt>
                <c:pt idx="2">
                  <c:v>42.7</c:v>
                </c:pt>
                <c:pt idx="3">
                  <c:v>43.22</c:v>
                </c:pt>
                <c:pt idx="4">
                  <c:v>43.63</c:v>
                </c:pt>
                <c:pt idx="5">
                  <c:v>44.04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F6-411A-832D-006F0BD11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5012712"/>
        <c:axId val="305015848"/>
        <c:axId val="0"/>
      </c:bar3DChart>
      <c:catAx>
        <c:axId val="305012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5015848"/>
        <c:crosses val="autoZero"/>
        <c:auto val="1"/>
        <c:lblAlgn val="ctr"/>
        <c:lblOffset val="100"/>
        <c:noMultiLvlLbl val="0"/>
      </c:catAx>
      <c:valAx>
        <c:axId val="30501584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5012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62-4387-95FC-9143BE4B6231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62-4387-95FC-9143BE4B6231}"/>
                </c:ext>
              </c:extLst>
            </c:dLbl>
            <c:dLbl>
              <c:idx val="2"/>
              <c:layout>
                <c:manualLayout>
                  <c:x val="-3.374021244016371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62-4387-95FC-9143BE4B6231}"/>
                </c:ext>
              </c:extLst>
            </c:dLbl>
            <c:dLbl>
              <c:idx val="3"/>
              <c:layout>
                <c:manualLayout>
                  <c:x val="-5.214396468025291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62-4387-95FC-9143BE4B6231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62-4387-95FC-9143BE4B62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8020.3</c:v>
                </c:pt>
                <c:pt idx="1">
                  <c:v>9044.1</c:v>
                </c:pt>
                <c:pt idx="2">
                  <c:v>8730.7000000000007</c:v>
                </c:pt>
                <c:pt idx="3">
                  <c:v>8968.1</c:v>
                </c:pt>
                <c:pt idx="4">
                  <c:v>9575.1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62-4387-95FC-9143BE4B62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475734580215698E-2"/>
                  <c:y val="-2.12723662697812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62-4387-95FC-9143BE4B6231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62-4387-95FC-9143BE4B6231}"/>
                </c:ext>
              </c:extLst>
            </c:dLbl>
            <c:dLbl>
              <c:idx val="2"/>
              <c:layout>
                <c:manualLayout>
                  <c:x val="-5.6233037791421636E-17"/>
                  <c:y val="-2.5527134411965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62-4387-95FC-9143BE4B6231}"/>
                </c:ext>
              </c:extLst>
            </c:dLbl>
            <c:dLbl>
              <c:idx val="3"/>
              <c:layout>
                <c:manualLayout>
                  <c:x val="1.6870106220081827E-2"/>
                  <c:y val="-1.392389149743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62-4387-95FC-9143BE4B6231}"/>
                </c:ext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62-4387-95FC-9143BE4B62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8517.7999999999993</c:v>
                </c:pt>
                <c:pt idx="1">
                  <c:v>9365</c:v>
                </c:pt>
                <c:pt idx="2">
                  <c:v>9165.7000000000007</c:v>
                </c:pt>
                <c:pt idx="3">
                  <c:v>9078.1</c:v>
                </c:pt>
                <c:pt idx="4">
                  <c:v>9675.1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762-4387-95FC-9143BE4B623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62-4387-95FC-9143BE4B6231}"/>
                </c:ext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762-4387-95FC-9143BE4B6231}"/>
                </c:ext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762-4387-95FC-9143BE4B6231}"/>
                </c:ext>
              </c:extLst>
            </c:dLbl>
            <c:dLbl>
              <c:idx val="3"/>
              <c:layout>
                <c:manualLayout>
                  <c:x val="4.9076672640237927E-2"/>
                  <c:y val="1.856537139148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762-4387-95FC-9143BE4B6231}"/>
                </c:ext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762-4387-95FC-9143BE4B62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-497.49999999999909</c:v>
                </c:pt>
                <c:pt idx="1">
                  <c:v>-320.89999999999964</c:v>
                </c:pt>
                <c:pt idx="2">
                  <c:v>-435</c:v>
                </c:pt>
                <c:pt idx="3">
                  <c:v>-110</c:v>
                </c:pt>
                <c:pt idx="4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762-4387-95FC-9143BE4B6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5690448"/>
        <c:axId val="505688880"/>
        <c:axId val="0"/>
      </c:bar3DChart>
      <c:catAx>
        <c:axId val="50569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5688880"/>
        <c:crossesAt val="0"/>
        <c:auto val="1"/>
        <c:lblAlgn val="ctr"/>
        <c:lblOffset val="100"/>
        <c:noMultiLvlLbl val="0"/>
      </c:catAx>
      <c:valAx>
        <c:axId val="505688880"/>
        <c:scaling>
          <c:orientation val="minMax"/>
          <c:max val="10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5690448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01.01.2021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01.01.2021</c:v>
                </c:pt>
              </c:strCache>
            </c:strRef>
          </c:tx>
          <c:dLbls>
            <c:dLbl>
              <c:idx val="0"/>
              <c:layout>
                <c:manualLayout>
                  <c:x val="0.24074080149703508"/>
                  <c:y val="-8.13747441980290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C61-48F6-BA0E-3804A3B32EC2}"/>
                </c:ext>
              </c:extLst>
            </c:dLbl>
            <c:dLbl>
              <c:idx val="1"/>
              <c:layout>
                <c:manualLayout>
                  <c:x val="-0.21450617283950618"/>
                  <c:y val="0.10522635850676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C61-48F6-BA0E-3804A3B32E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696.6</c:v>
                </c:pt>
                <c:pt idx="1">
                  <c:v>1166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61-48F6-BA0E-3804A3B32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4379.1000000000004</c:v>
                </c:pt>
                <c:pt idx="1">
                  <c:v>4813.3</c:v>
                </c:pt>
                <c:pt idx="2">
                  <c:v>4998.8999999999996</c:v>
                </c:pt>
                <c:pt idx="3">
                  <c:v>5377.8</c:v>
                </c:pt>
                <c:pt idx="4">
                  <c:v>5465.1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0-47B6-9FBC-CA0F90DE36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3149</c:v>
                </c:pt>
                <c:pt idx="1">
                  <c:v>4230.8</c:v>
                </c:pt>
                <c:pt idx="2">
                  <c:v>3731.8</c:v>
                </c:pt>
                <c:pt idx="3">
                  <c:v>3590.3</c:v>
                </c:pt>
                <c:pt idx="4">
                  <c:v>4110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20-47B6-9FBC-CA0F90DE3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5753456"/>
        <c:axId val="455755416"/>
        <c:axId val="0"/>
      </c:bar3DChart>
      <c:catAx>
        <c:axId val="455753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5755416"/>
        <c:crosses val="autoZero"/>
        <c:auto val="1"/>
        <c:lblAlgn val="ctr"/>
        <c:lblOffset val="100"/>
        <c:noMultiLvlLbl val="0"/>
      </c:catAx>
      <c:valAx>
        <c:axId val="45575541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575345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BA-4987-8EE8-A974950ABA19}"/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FBA-4987-8EE8-A974950AB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4998.8999999999996</c:v>
                </c:pt>
                <c:pt idx="1">
                  <c:v>3731.8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BA-4987-8EE8-A974950AB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684694756138207"/>
                  <c:y val="-3.3574138360803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9AF-4469-A1C3-FB21258BD815}"/>
                </c:ext>
              </c:extLst>
            </c:dLbl>
            <c:dLbl>
              <c:idx val="1"/>
              <c:layout>
                <c:manualLayout>
                  <c:x val="0.15489153982890791"/>
                  <c:y val="-0.179170871761823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AF-4469-A1C3-FB21258BD8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4265.2</c:v>
                </c:pt>
                <c:pt idx="1">
                  <c:v>733.7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AF-4469-A1C3-FB21258BD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1 862,6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616,9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0.29644</cdr:x>
      <cdr:y>0.1859</cdr:y>
    </cdr:from>
    <cdr:to>
      <cdr:x>0.46021</cdr:x>
      <cdr:y>0.18802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579660" y="571943"/>
          <a:ext cx="872704" cy="65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0.03969</cdr:x>
      <cdr:y>0.27952</cdr:y>
    </cdr:from>
    <cdr:to>
      <cdr:x>0.24238</cdr:x>
      <cdr:y>0.2846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1508" y="859975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0.27859</cdr:y>
    </cdr:from>
    <cdr:to>
      <cdr:x>0.43156</cdr:x>
      <cdr:y>0.27952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257883" y="857098"/>
          <a:ext cx="1041857" cy="287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0.45859</cdr:x>
      <cdr:y>0.1859</cdr:y>
    </cdr:from>
    <cdr:to>
      <cdr:x>0.4721</cdr:x>
      <cdr:y>0.23271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43756" y="571943"/>
          <a:ext cx="7200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853,6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0.78102</cdr:y>
    </cdr:from>
    <cdr:to>
      <cdr:x>0.20545</cdr:x>
      <cdr:y>0.78102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3093169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0.74465</cdr:y>
    </cdr:from>
    <cdr:to>
      <cdr:x>0.24862</cdr:x>
      <cdr:y>0.78101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03864" y="2949153"/>
          <a:ext cx="216024" cy="144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0.30829</cdr:y>
    </cdr:from>
    <cdr:to>
      <cdr:x>0.20545</cdr:x>
      <cdr:y>0.30829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0" y="1220961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0.30829</cdr:y>
    </cdr:from>
    <cdr:to>
      <cdr:x>0.35135</cdr:x>
      <cdr:y>0.37009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1003864" y="1220961"/>
          <a:ext cx="720080" cy="2447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0.78624</cdr:x>
      <cdr:y>0.21818</cdr:y>
    </cdr:from>
    <cdr:to>
      <cdr:x>0.9917</cdr:x>
      <cdr:y>0.21818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857825" y="864096"/>
          <a:ext cx="10081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0.45407</cdr:x>
      <cdr:y>0.21818</cdr:y>
    </cdr:from>
    <cdr:to>
      <cdr:x>0.52832</cdr:x>
      <cdr:y>0.32647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27976" y="864096"/>
          <a:ext cx="364312" cy="4288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0.5185</cdr:x>
      <cdr:y>0.21818</cdr:y>
    </cdr:from>
    <cdr:to>
      <cdr:x>0.70928</cdr:x>
      <cdr:y>0.21818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44091" y="864096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0.38776</cdr:x>
      <cdr:y>0.21787</cdr:y>
    </cdr:from>
    <cdr:to>
      <cdr:x>0.44027</cdr:x>
      <cdr:y>0.32727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902615" y="862861"/>
          <a:ext cx="257625" cy="4332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0.30922</cdr:x>
      <cdr:y>0.21738</cdr:y>
    </cdr:from>
    <cdr:to>
      <cdr:x>0.5</cdr:x>
      <cdr:y>0.21738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517243" y="860921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0.0412</cdr:x>
      <cdr:y>0.69552</cdr:y>
    </cdr:from>
    <cdr:to>
      <cdr:x>0.21972</cdr:x>
      <cdr:y>0.69552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16024" y="2094557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0.21972</cdr:x>
      <cdr:y>0.62379</cdr:y>
    </cdr:from>
    <cdr:to>
      <cdr:x>0.31585</cdr:x>
      <cdr:y>0.69552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152128" y="1878533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0.76904</cdr:x>
      <cdr:y>0.36077</cdr:y>
    </cdr:from>
    <cdr:to>
      <cdr:x>0.94756</cdr:x>
      <cdr:y>0.36077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032448" y="108644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0.70037</cdr:x>
      <cdr:y>0.36077</cdr:y>
    </cdr:from>
    <cdr:to>
      <cdr:x>0.76904</cdr:x>
      <cdr:y>0.4325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672408" y="1086445"/>
          <a:ext cx="36004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0.77872</cdr:x>
      <cdr:y>0.69847</cdr:y>
    </cdr:from>
    <cdr:to>
      <cdr:x>0.88858</cdr:x>
      <cdr:y>0.79393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08514" y="3822828"/>
          <a:ext cx="904104" cy="52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9 575,1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0.86674</cdr:x>
      <cdr:y>0.5316</cdr:y>
    </cdr:from>
    <cdr:to>
      <cdr:x>0.97174</cdr:x>
      <cdr:y>0.63561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32916" y="290952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8 968,1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8 730,7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4 988,9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4 265,2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0.04351</cdr:x>
      <cdr:y>0.77779</cdr:y>
    </cdr:from>
    <cdr:to>
      <cdr:x>0.2435</cdr:x>
      <cdr:y>0.77779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60288" y="4536802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0.2435</cdr:x>
      <cdr:y>0.77779</cdr:y>
    </cdr:from>
    <cdr:to>
      <cdr:x>0.39132</cdr:x>
      <cdr:y>0.82717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16472" y="4536802"/>
          <a:ext cx="122413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0.46955</cdr:x>
      <cdr:y>0.84146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72018" cy="3600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0.34782</cdr:x>
      <cdr:y>0.78049</cdr:y>
    </cdr:from>
    <cdr:to>
      <cdr:x>0.45216</cdr:x>
      <cdr:y>0.84146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2880320" y="4608525"/>
          <a:ext cx="864094" cy="3600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0.1826</cdr:x>
      <cdr:y>0.84146</cdr:y>
    </cdr:from>
    <cdr:to>
      <cdr:x>0.34781</cdr:x>
      <cdr:y>0.84146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512168" y="4968552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0.76829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54" y="4248460"/>
          <a:ext cx="1728154" cy="288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0.45122</cdr:y>
    </cdr:from>
    <cdr:to>
      <cdr:x>0.79128</cdr:x>
      <cdr:y>0.52439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832648" y="2664296"/>
          <a:ext cx="720080" cy="4320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0.79128</cdr:x>
      <cdr:y>0.45122</cdr:y>
    </cdr:from>
    <cdr:to>
      <cdr:x>0.94779</cdr:x>
      <cdr:y>0.45122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6552728" y="2664296"/>
          <a:ext cx="12960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733,7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0.53042</cdr:x>
      <cdr:y>0.76829</cdr:y>
    </cdr:from>
    <cdr:to>
      <cdr:x>0.62607</cdr:x>
      <cdr:y>0.93902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392488" y="4536504"/>
          <a:ext cx="792088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0.93902</cdr:y>
    </cdr:from>
    <cdr:to>
      <cdr:x>0.78259</cdr:x>
      <cdr:y>0.93902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84576" y="5544616"/>
          <a:ext cx="1296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0.56098</cdr:y>
    </cdr:from>
    <cdr:to>
      <cdr:x>0.77389</cdr:x>
      <cdr:y>0.59756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5616624" y="3312368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0.56098</cdr:y>
    </cdr:from>
    <cdr:to>
      <cdr:x>0.97388</cdr:x>
      <cdr:y>0.56098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312368"/>
          <a:ext cx="1656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0.76519</cdr:x>
      <cdr:y>0.71951</cdr:y>
    </cdr:from>
    <cdr:to>
      <cdr:x>0.96519</cdr:x>
      <cdr:y>0.71951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6336704" y="4248472"/>
          <a:ext cx="16562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0.63415</cdr:y>
    </cdr:from>
    <cdr:to>
      <cdr:x>0.76519</cdr:x>
      <cdr:y>0.71951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544616" y="3744416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0.79128</cdr:x>
      <cdr:y>0.32927</cdr:y>
    </cdr:from>
    <cdr:to>
      <cdr:x>0.97388</cdr:x>
      <cdr:y>0.32927</cdr:y>
    </cdr:to>
    <cdr:cxnSp macro="">
      <cdr:nvCxnSpPr>
        <cdr:cNvPr id="30" name="Прямая соединительная линия 29"/>
        <cdr:cNvCxnSpPr/>
      </cdr:nvCxnSpPr>
      <cdr:spPr>
        <a:xfrm xmlns:a="http://schemas.openxmlformats.org/drawingml/2006/main">
          <a:off x="6552728" y="1944216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0.32927</cdr:y>
    </cdr:from>
    <cdr:to>
      <cdr:x>0.79128</cdr:x>
      <cdr:y>0.5122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 flipH="1">
          <a:off x="5832648" y="1944216"/>
          <a:ext cx="72008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0.17073</cdr:y>
    </cdr:from>
    <cdr:to>
      <cdr:x>0.91302</cdr:x>
      <cdr:y>0.17073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6048672" y="100811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0.17073</cdr:y>
    </cdr:from>
    <cdr:to>
      <cdr:x>0.73041</cdr:x>
      <cdr:y>0.37805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 flipH="1">
          <a:off x="5760640" y="1008112"/>
          <a:ext cx="288032" cy="1224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0.70732</cdr:y>
    </cdr:from>
    <cdr:to>
      <cdr:x>0.7478</cdr:x>
      <cdr:y>0.82927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>
          <a:off x="5184576" y="4176464"/>
          <a:ext cx="1008112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0.82927</cdr:y>
    </cdr:from>
    <cdr:to>
      <cdr:x>0.9478</cdr:x>
      <cdr:y>0.82927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192688" y="4896544"/>
          <a:ext cx="16562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0.16521</cdr:x>
      <cdr:y>0.36585</cdr:y>
    </cdr:from>
    <cdr:to>
      <cdr:x>0.26956</cdr:x>
      <cdr:y>0.44857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368152" y="2160240"/>
          <a:ext cx="864096" cy="4884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0.00179</cdr:x>
      <cdr:y>0.36585</cdr:y>
    </cdr:from>
    <cdr:to>
      <cdr:x>0.167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4838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0.24653</cdr:x>
      <cdr:y>0.18293</cdr:y>
    </cdr:from>
    <cdr:to>
      <cdr:x>0.28254</cdr:x>
      <cdr:y>0.38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41541" y="1080120"/>
          <a:ext cx="298184" cy="11636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0.05454</cdr:x>
      <cdr:y>0.18293</cdr:y>
    </cdr:from>
    <cdr:to>
      <cdr:x>0.24653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451672" y="1080120"/>
          <a:ext cx="15898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9 165,7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0.43423</cdr:x>
      <cdr:y>0.46</cdr:y>
    </cdr:from>
    <cdr:to>
      <cdr:x>0.60529</cdr:x>
      <cdr:y>0.73084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1210" y="1666314"/>
          <a:ext cx="914409" cy="981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1 477,5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0.25566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85032" y="1325168"/>
          <a:ext cx="288048" cy="177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0.25566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32897" y="1502296"/>
          <a:ext cx="1152135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83,6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2020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2021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70256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земельных участков, государственная собственность на которые не разграничена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муниципального имущества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8602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23606"/>
              </p:ext>
            </p:extLst>
          </p:nvPr>
        </p:nvGraphicFramePr>
        <p:xfrm>
          <a:off x="539552" y="836712"/>
          <a:ext cx="8280919" cy="6304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026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77232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69598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3291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км/тыс.кв.м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0630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235093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20</a:t>
            </a:r>
            <a:r>
              <a:rPr lang="ru-RU" sz="1400" dirty="0" smtClean="0">
                <a:latin typeface="Georgia" panose="02040502050405020303" pitchFamily="18" charset="0"/>
              </a:rPr>
              <a:t>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8</a:t>
            </a:r>
            <a:r>
              <a:rPr lang="ru-RU" sz="1400" dirty="0" smtClean="0">
                <a:latin typeface="Georgia" panose="02040502050405020303" pitchFamily="18" charset="0"/>
              </a:rPr>
              <a:t> года и ожидаемым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9</a:t>
            </a:r>
            <a:r>
              <a:rPr lang="ru-RU" sz="1400" dirty="0" smtClean="0">
                <a:latin typeface="Georgia" panose="02040502050405020303" pitchFamily="18" charset="0"/>
              </a:rPr>
              <a:t>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18932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66974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26543"/>
              </p:ext>
            </p:extLst>
          </p:nvPr>
        </p:nvGraphicFramePr>
        <p:xfrm>
          <a:off x="539552" y="836712"/>
          <a:ext cx="8280919" cy="5140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Результативные услуги – Доля отказов в предоставлении муниципальных (государственных)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«Добродел» (по проблемам со сроком решения 8 р.д.)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14130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8031"/>
              </p:ext>
            </p:extLst>
          </p:nvPr>
        </p:nvGraphicFramePr>
        <p:xfrm>
          <a:off x="539552" y="836712"/>
          <a:ext cx="8280919" cy="558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83879"/>
              </p:ext>
            </p:extLst>
          </p:nvPr>
        </p:nvGraphicFramePr>
        <p:xfrm>
          <a:off x="539552" y="836712"/>
          <a:ext cx="8280919" cy="4816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домашних хозяйств в муниципальном образовании Московской области, имеющих широкополосный доступ к сети Интернет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83500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объема отводимых в реку Волгу загрязненных сточных вод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482134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09631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343306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4286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физической культуры и спорта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506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024111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2020и 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06.05.2019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 28.10.2019 № 296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65914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21.11.2019 № 313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23.12.2019 № 337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99390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22.11.2019 № 327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оказании единовременной материальной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помощи»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74-й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 выплате единовременной материальной помощи к 74-й годовщине Победы в ВОВ 1941-1945 годов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898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15.02.2019 № 36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19.12.2018 № 1-4/931 "О бюджете городского округа Домодедово на 2019 год и плановый период 2020и 2021 годов";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9051797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1 862,6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2 113,2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1 166,0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2 381,6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2 225,2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041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16 843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60 212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15 670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35489"/>
              </p:ext>
            </p:extLst>
          </p:nvPr>
        </p:nvGraphicFramePr>
        <p:xfrm>
          <a:off x="539552" y="836712"/>
          <a:ext cx="8352930" cy="4773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3601,75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2298,30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1545,78,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4735"/>
              </p:ext>
            </p:extLst>
          </p:nvPr>
        </p:nvGraphicFramePr>
        <p:xfrm>
          <a:off x="539552" y="836712"/>
          <a:ext cx="8352929" cy="58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0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9081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8230,58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Общественные помощники Главы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2)Постановление Администрации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годов«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от 14.12.2017 № 4195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43953"/>
              </p:ext>
            </p:extLst>
          </p:nvPr>
        </p:nvGraphicFramePr>
        <p:xfrm>
          <a:off x="251522" y="666921"/>
          <a:ext cx="8640961" cy="6000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блока школы на 825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д. Павловское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общеобразовательной школы на 550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Барыбино, ул. Макаренко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Южный (корректировка проекта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150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ул.Текстильщиков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ВЗУ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ул.Ледовская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проектно-изыскательских работ, корректировка проектно-сметной документации  "Школа на 275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Белые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Столбы»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по объекту: "Строительство поликлиники на 400 посещений в смену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 2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с УИОП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198,4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126,2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ДК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«Мир»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121,5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189,7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на территории МАУК "ГПКиО "Елочки" по адресу: Московская область, г. Домодедово, Каширское ш., 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98633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2320" y="314151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8 730,7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68344" y="25909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9 044,1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5573" y="18552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9 570,6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6087086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622211"/>
              </p:ext>
            </p:extLst>
          </p:nvPr>
        </p:nvGraphicFramePr>
        <p:xfrm>
          <a:off x="1187624" y="3461568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2020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9015243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404257"/>
              </p:ext>
            </p:extLst>
          </p:nvPr>
        </p:nvGraphicFramePr>
        <p:xfrm>
          <a:off x="395536" y="26064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041128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801556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443922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</a:t>
            </a:r>
            <a:r>
              <a:rPr lang="en-US" altLang="ru-RU" sz="1400" dirty="0" smtClean="0">
                <a:latin typeface="Georgia" panose="02040502050405020303" pitchFamily="18" charset="0"/>
              </a:rPr>
              <a:t>8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</a:t>
            </a:r>
            <a:r>
              <a:rPr lang="ru-RU" alt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435276"/>
              </p:ext>
            </p:extLst>
          </p:nvPr>
        </p:nvGraphicFramePr>
        <p:xfrm>
          <a:off x="251521" y="980728"/>
          <a:ext cx="8640960" cy="5714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1 498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13942"/>
              </p:ext>
            </p:extLst>
          </p:nvPr>
        </p:nvGraphicFramePr>
        <p:xfrm>
          <a:off x="503040" y="593769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023292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2020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7912267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1027,2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7931920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8829778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30126761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4774062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4095502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932040" y="162880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556792"/>
            <a:ext cx="11521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5446668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0524546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794326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2385667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6395383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5 362,4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32081158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575,7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5985510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6695665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7585406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9644297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271,9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8125596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6122835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7506680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3460680"/>
              </p:ext>
            </p:extLst>
          </p:nvPr>
        </p:nvGraphicFramePr>
        <p:xfrm>
          <a:off x="683568" y="614363"/>
          <a:ext cx="5243512" cy="301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736444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669,5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4 229,0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335,0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094538"/>
              </p:ext>
            </p:extLst>
          </p:nvPr>
        </p:nvGraphicFramePr>
        <p:xfrm>
          <a:off x="467544" y="758826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энергоэффективности"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76676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6601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89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Привлечение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участковых врачей:                                    1 врач-1 участок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4480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5832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9933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47631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37415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816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0870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55819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49235"/>
              </p:ext>
            </p:extLst>
          </p:nvPr>
        </p:nvGraphicFramePr>
        <p:xfrm>
          <a:off x="539552" y="836712"/>
          <a:ext cx="8424936" cy="389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5482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73110"/>
              </p:ext>
            </p:extLst>
          </p:nvPr>
        </p:nvGraphicFramePr>
        <p:xfrm>
          <a:off x="539552" y="836712"/>
          <a:ext cx="8424936" cy="4288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17 лет (включительно), посещающих объединения образовательных организаций, участвующих в проекте «Наука в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Подмосковье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оснащенных музыкальными инструментами, оборудованием,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материалами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89665"/>
              </p:ext>
            </p:extLst>
          </p:nvPr>
        </p:nvGraphicFramePr>
        <p:xfrm>
          <a:off x="539552" y="836712"/>
          <a:ext cx="8424936" cy="4412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Федерации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40498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 «Система оценки качества образования и информационная открытость системы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284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97818"/>
              </p:ext>
            </p:extLst>
          </p:nvPr>
        </p:nvGraphicFramePr>
        <p:xfrm>
          <a:off x="539552" y="836712"/>
          <a:ext cx="8424936" cy="2307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«Создание новых мест в общеобразовательных организациях в соответствии с прогнозируемой потребностью и современными условиями обучения»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во вторую смену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928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730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99186"/>
              </p:ext>
            </p:extLst>
          </p:nvPr>
        </p:nvGraphicFramePr>
        <p:xfrm>
          <a:off x="539552" y="836712"/>
          <a:ext cx="8424936" cy="352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Увеличение числа граждан  старшего возраста, ведущих активный образ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жизни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1532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5369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0371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39123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33622"/>
              </p:ext>
            </p:extLst>
          </p:nvPr>
        </p:nvGraphicFramePr>
        <p:xfrm>
          <a:off x="539552" y="836712"/>
          <a:ext cx="8424936" cy="5745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установленных (отремонтированных, модернизированных) плоскостных спортивных сооружений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41602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74403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1787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78894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686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7384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02974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19500"/>
              </p:ext>
            </p:extLst>
          </p:nvPr>
        </p:nvGraphicFramePr>
        <p:xfrm>
          <a:off x="539552" y="836712"/>
          <a:ext cx="8424936" cy="3453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береговых зон водоемов городского округа Домодедово.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575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55260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51963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   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53392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1684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03418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обороны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69728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31048"/>
              </p:ext>
            </p:extLst>
          </p:nvPr>
        </p:nvGraphicFramePr>
        <p:xfrm>
          <a:off x="539552" y="836712"/>
          <a:ext cx="8280919" cy="5357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08616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56948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05704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10526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03069"/>
              </p:ext>
            </p:extLst>
          </p:nvPr>
        </p:nvGraphicFramePr>
        <p:xfrm>
          <a:off x="539552" y="836712"/>
          <a:ext cx="8280919" cy="5342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благоустроенных общественных территорий (в разрезе видов территорий), в том числе: -зоны отдыха, пешеходные зоны, набережные; -скверы; -площади; 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обустроенными дворовыми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территориями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%/единица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34255"/>
              </p:ext>
            </p:extLst>
          </p:nvPr>
        </p:nvGraphicFramePr>
        <p:xfrm>
          <a:off x="539552" y="836712"/>
          <a:ext cx="8280919" cy="502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до 14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реализованных комплексных проектов благоустройства общественных территорий в общем количестве реализованных в течение планового года проектов благоустройства общественных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проекты победителей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Всероссийсийского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конкурса лучших проектов создания комфортной городской среды в малых городах и исторических поселениях, не менее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Соотвествие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29434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77758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20368"/>
              </p:ext>
            </p:extLst>
          </p:nvPr>
        </p:nvGraphicFramePr>
        <p:xfrm>
          <a:off x="539552" y="836712"/>
          <a:ext cx="8280919" cy="490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49483"/>
              </p:ext>
            </p:extLst>
          </p:nvPr>
        </p:nvGraphicFramePr>
        <p:xfrm>
          <a:off x="539552" y="836712"/>
          <a:ext cx="8280919" cy="508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высокопроизводительных рабочих мест во внебюджетном секторе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28 400 000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30 600 000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35 100 000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12380"/>
              </p:ext>
            </p:extLst>
          </p:nvPr>
        </p:nvGraphicFramePr>
        <p:xfrm>
          <a:off x="539552" y="836712"/>
          <a:ext cx="8280919" cy="5853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82072"/>
              </p:ext>
            </p:extLst>
          </p:nvPr>
        </p:nvGraphicFramePr>
        <p:xfrm>
          <a:off x="539552" y="836712"/>
          <a:ext cx="8280919" cy="5412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577,77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созданные предприятия МСП в сфере производства или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созданных субъектов МСП участниками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в сфере малого и среднего предпринимательства, включая индивидуальных предпринимателей" за отчетный период (прошедший год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33 672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35 134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37 738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40 107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42 184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34489"/>
              </p:ext>
            </p:extLst>
          </p:nvPr>
        </p:nvGraphicFramePr>
        <p:xfrm>
          <a:off x="539552" y="836712"/>
          <a:ext cx="8280919" cy="4907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1 151,4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1 127,7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1 118,1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1 111,1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95220"/>
              </p:ext>
            </p:extLst>
          </p:nvPr>
        </p:nvGraphicFramePr>
        <p:xfrm>
          <a:off x="539552" y="836712"/>
          <a:ext cx="8280919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15769</TotalTime>
  <Words>15444</Words>
  <Application>Microsoft Office PowerPoint</Application>
  <PresentationFormat>Экран (4:3)</PresentationFormat>
  <Paragraphs>4826</Paragraphs>
  <Slides>134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134</vt:i4>
      </vt:variant>
    </vt:vector>
  </HeadingPairs>
  <TitlesOfParts>
    <vt:vector size="14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бюджета городского округа Домодедово  на 2020 год и плановый период 2021 и 2022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2020 год и плановый период 2021 и 2022 гг. в сравнении с фактическим исполнением 2018 года и ожидаемым исполнением 2019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2018-2022 гг.   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2018-2022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2018-2022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2269</cp:revision>
  <cp:lastPrinted>2019-12-23T11:52:48Z</cp:lastPrinted>
  <dcterms:created xsi:type="dcterms:W3CDTF">2015-09-30T07:48:07Z</dcterms:created>
  <dcterms:modified xsi:type="dcterms:W3CDTF">2024-12-26T14:58:24Z</dcterms:modified>
</cp:coreProperties>
</file>